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mp4" ContentType="video/unknown"/>
  <Default Extension="emf" ContentType="image/x-emf"/>
  <Default Extension="jpg" ContentType="image/jpeg"/>
  <Default Extension="vml" ContentType="application/vnd.openxmlformats-officedocument.vmlDrawin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89" r:id="rId3"/>
    <p:sldId id="288" r:id="rId4"/>
    <p:sldId id="290" r:id="rId5"/>
    <p:sldId id="291" r:id="rId6"/>
    <p:sldId id="292" r:id="rId7"/>
    <p:sldId id="307" r:id="rId8"/>
    <p:sldId id="293" r:id="rId9"/>
    <p:sldId id="294" r:id="rId10"/>
    <p:sldId id="296" r:id="rId11"/>
    <p:sldId id="299" r:id="rId12"/>
    <p:sldId id="297" r:id="rId13"/>
    <p:sldId id="300" r:id="rId14"/>
    <p:sldId id="295" r:id="rId15"/>
    <p:sldId id="301" r:id="rId16"/>
    <p:sldId id="302" r:id="rId17"/>
    <p:sldId id="304" r:id="rId18"/>
    <p:sldId id="305" r:id="rId19"/>
    <p:sldId id="306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8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DAE48-AA22-744E-8886-CCF507B5F153}" type="datetimeFigureOut">
              <a:rPr lang="en-US" smtClean="0"/>
              <a:t>10/15/14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A1A12-3CAF-3C49-BCC4-AC562411D4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189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157" y="1228124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951245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4716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10/15/14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hu-H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hu-H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hu-HU" noProof="0" smtClean="0"/>
              <a:t>10/15/14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hu-HU" noProof="0" smtClean="0"/>
              <a:t>‹#›</a:t>
            </a:fld>
            <a:endParaRPr 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microsoft.com/office/2007/relationships/media" Target="../media/media5.mpg"/><Relationship Id="rId2" Type="http://schemas.openxmlformats.org/officeDocument/2006/relationships/video" Target="../media/media5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768494"/>
            <a:ext cx="7345362" cy="1676400"/>
          </a:xfrm>
        </p:spPr>
        <p:txBody>
          <a:bodyPr/>
          <a:lstStyle/>
          <a:p>
            <a:r>
              <a:rPr lang="en-US" dirty="0" smtClean="0">
                <a:latin typeface="Gill Sans"/>
                <a:cs typeface="Gill Sans"/>
              </a:rPr>
              <a:t/>
            </a:r>
            <a:br>
              <a:rPr lang="en-US" dirty="0" smtClean="0">
                <a:latin typeface="Gill Sans"/>
                <a:cs typeface="Gill Sans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Memória</a:t>
            </a:r>
            <a:r>
              <a:rPr lang="en-US" dirty="0" smtClean="0"/>
              <a:t>- </a:t>
            </a:r>
            <a:r>
              <a:rPr lang="en-US" dirty="0" err="1" smtClean="0"/>
              <a:t>és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szuperötvözetek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7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Lomer-Cottrell akadály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110505"/>
            <a:ext cx="4280650" cy="3955016"/>
          </a:xfrm>
        </p:spPr>
        <p:txBody>
          <a:bodyPr/>
          <a:lstStyle/>
          <a:p>
            <a:r>
              <a:rPr lang="hu-HU" dirty="0" smtClean="0"/>
              <a:t>Vezető parciálisok egyesülnek (</a:t>
            </a:r>
            <a:r>
              <a:rPr lang="hu-HU" i="1" dirty="0" smtClean="0"/>
              <a:t>E</a:t>
            </a:r>
            <a:r>
              <a:rPr lang="hu-HU" dirty="0" smtClean="0"/>
              <a:t>~</a:t>
            </a:r>
            <a:r>
              <a:rPr lang="hu-HU" i="1" dirty="0" smtClean="0"/>
              <a:t>b</a:t>
            </a:r>
            <a:r>
              <a:rPr lang="hu-HU" baseline="30000" dirty="0" smtClean="0"/>
              <a:t>2</a:t>
            </a:r>
            <a:r>
              <a:rPr lang="hu-HU" dirty="0" smtClean="0"/>
              <a:t>)</a:t>
            </a:r>
          </a:p>
          <a:p>
            <a:r>
              <a:rPr lang="hu-HU" dirty="0" smtClean="0"/>
              <a:t>1/6[011] nincs sem az (111) sem a (-111) síkban, azaz immobil</a:t>
            </a:r>
          </a:p>
          <a:p>
            <a:r>
              <a:rPr lang="hu-HU" dirty="0" smtClean="0"/>
              <a:t>Lomer-Cottrell akadály: mozogni nem tud, de feszültségtere van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410" y="1467149"/>
            <a:ext cx="3233665" cy="483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Hőmérséklet hatása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32" y="2037414"/>
            <a:ext cx="3362470" cy="4028107"/>
          </a:xfrm>
        </p:spPr>
        <p:txBody>
          <a:bodyPr/>
          <a:lstStyle/>
          <a:p>
            <a:r>
              <a:rPr lang="hu-HU" dirty="0" smtClean="0"/>
              <a:t>Alacsony hőmérsékleten (I-es tartomány, 0,3 </a:t>
            </a:r>
            <a:r>
              <a:rPr lang="hu-HU" i="1" dirty="0" smtClean="0"/>
              <a:t>T</a:t>
            </a:r>
            <a:r>
              <a:rPr lang="hu-HU" baseline="-25000" dirty="0" smtClean="0"/>
              <a:t>m</a:t>
            </a:r>
            <a:r>
              <a:rPr lang="hu-HU" dirty="0" smtClean="0"/>
              <a:t>-ig) termikusan aktivált folyamatok gátolva</a:t>
            </a:r>
          </a:p>
          <a:p>
            <a:r>
              <a:rPr lang="hu-HU" dirty="0" smtClean="0"/>
              <a:t>Magas hőmérsékleten (III-as tartomány, 0,7 </a:t>
            </a:r>
            <a:r>
              <a:rPr lang="hu-HU" i="1" dirty="0" smtClean="0"/>
              <a:t>T</a:t>
            </a:r>
            <a:r>
              <a:rPr lang="hu-HU" baseline="-25000" dirty="0" smtClean="0"/>
              <a:t>m</a:t>
            </a:r>
            <a:r>
              <a:rPr lang="hu-HU" dirty="0" smtClean="0"/>
              <a:t>-től) diffúzió és diszlokáció mászás</a:t>
            </a:r>
            <a:endParaRPr lang="hu-HU" dirty="0"/>
          </a:p>
        </p:txBody>
      </p:sp>
      <p:pic>
        <p:nvPicPr>
          <p:cNvPr id="4" name="Picture 3" descr="img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68" y="1370458"/>
            <a:ext cx="4250693" cy="339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592" y="4944223"/>
            <a:ext cx="3327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hu-HU" dirty="0" smtClean="0"/>
              <a:t>cc anyagok plaszticitása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640" y="1644550"/>
            <a:ext cx="3673133" cy="4604738"/>
          </a:xfrm>
        </p:spPr>
        <p:txBody>
          <a:bodyPr>
            <a:normAutofit/>
          </a:bodyPr>
          <a:lstStyle/>
          <a:p>
            <a:r>
              <a:rPr lang="hu-HU" dirty="0" smtClean="0"/>
              <a:t>A folyásfeszültség gyengén függ a hőmérséklettől és a deformációs sebességtől</a:t>
            </a:r>
          </a:p>
          <a:p>
            <a:pPr lvl="1"/>
            <a:r>
              <a:rPr lang="hu-HU" dirty="0" smtClean="0"/>
              <a:t>Diszlokáció csúszás nem termikusan aktivált</a:t>
            </a:r>
          </a:p>
          <a:p>
            <a:r>
              <a:rPr lang="hu-HU" dirty="0" smtClean="0"/>
              <a:t>Az alakítás II-ik szakaszának kezdete hőmérséklet-függő</a:t>
            </a:r>
          </a:p>
          <a:p>
            <a:pPr lvl="1"/>
            <a:r>
              <a:rPr lang="hu-HU" dirty="0" smtClean="0"/>
              <a:t>A keresztcsúszás termikusan aktivált</a:t>
            </a:r>
            <a:endParaRPr lang="hu-HU" dirty="0"/>
          </a:p>
        </p:txBody>
      </p:sp>
      <p:pic>
        <p:nvPicPr>
          <p:cNvPr id="5" name="Picture 4" descr="img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49" y="2097774"/>
            <a:ext cx="4120896" cy="32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9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688806" cy="951245"/>
          </a:xfrm>
        </p:spPr>
        <p:txBody>
          <a:bodyPr>
            <a:normAutofit/>
          </a:bodyPr>
          <a:lstStyle/>
          <a:p>
            <a:r>
              <a:rPr lang="hu-HU" dirty="0" smtClean="0"/>
              <a:t>Diszlokációmozgás bcc esetén</a:t>
            </a:r>
            <a:endParaRPr lang="hu-HU" dirty="0"/>
          </a:p>
        </p:txBody>
      </p:sp>
      <p:pic>
        <p:nvPicPr>
          <p:cNvPr id="4" name="Picture 3" descr="img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91" y="2584350"/>
            <a:ext cx="3465969" cy="29797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53" y="1407003"/>
            <a:ext cx="5692442" cy="5034149"/>
          </a:xfrm>
        </p:spPr>
        <p:txBody>
          <a:bodyPr>
            <a:normAutofit/>
          </a:bodyPr>
          <a:lstStyle/>
          <a:p>
            <a:r>
              <a:rPr lang="hu-HU" b="1" i="1" dirty="0" smtClean="0"/>
              <a:t>b</a:t>
            </a:r>
            <a:r>
              <a:rPr lang="hu-HU" dirty="0" smtClean="0"/>
              <a:t>=1/2⟨111⟩</a:t>
            </a:r>
          </a:p>
          <a:p>
            <a:r>
              <a:rPr lang="hu-HU" dirty="0" smtClean="0"/>
              <a:t>Nincs kitüntetett (szoros illeszkedésű) csúszási sík</a:t>
            </a:r>
          </a:p>
          <a:p>
            <a:pPr lvl="1"/>
            <a:r>
              <a:rPr lang="hu-HU" dirty="0" smtClean="0"/>
              <a:t>Lehet {110}, {112}, {123}</a:t>
            </a:r>
          </a:p>
          <a:p>
            <a:pPr lvl="1"/>
            <a:r>
              <a:rPr lang="hu-HU" dirty="0" smtClean="0"/>
              <a:t>Nagy a rétegződési hiba energia</a:t>
            </a:r>
          </a:p>
          <a:p>
            <a:pPr lvl="2"/>
            <a:r>
              <a:rPr lang="hu-HU" dirty="0" smtClean="0"/>
              <a:t>Nincs felhasadás parciális diszlokációkra</a:t>
            </a:r>
          </a:p>
          <a:p>
            <a:r>
              <a:rPr lang="hu-HU" dirty="0" smtClean="0"/>
              <a:t>Diszlokáció mag kiterjedt</a:t>
            </a:r>
          </a:p>
          <a:p>
            <a:r>
              <a:rPr lang="hu-HU" dirty="0" smtClean="0"/>
              <a:t>Termikusan aktivált mozgás</a:t>
            </a:r>
          </a:p>
          <a:p>
            <a:pPr lvl="1"/>
            <a:r>
              <a:rPr lang="en-US" dirty="0" smtClean="0"/>
              <a:t>K</a:t>
            </a:r>
            <a:r>
              <a:rPr lang="hu-HU" dirty="0" smtClean="0"/>
              <a:t>önyök-pár mechanizmus</a:t>
            </a:r>
          </a:p>
          <a:p>
            <a:r>
              <a:rPr lang="hu-HU" dirty="0" smtClean="0"/>
              <a:t>Pencil glide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957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bcc anyagok plaszticitása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53" y="2904288"/>
            <a:ext cx="4976876" cy="1904837"/>
          </a:xfrm>
        </p:spPr>
        <p:txBody>
          <a:bodyPr/>
          <a:lstStyle/>
          <a:p>
            <a:r>
              <a:rPr lang="hu-HU" dirty="0" smtClean="0"/>
              <a:t>Keményebbek, mint az fcc anyagok</a:t>
            </a:r>
          </a:p>
          <a:p>
            <a:r>
              <a:rPr lang="hu-HU" dirty="0" smtClean="0"/>
              <a:t>A folyásfeszültség erősen hőmérséklet- és deformációs sebesség függő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347" y="3990677"/>
            <a:ext cx="2978185" cy="2613946"/>
          </a:xfrm>
          <a:prstGeom prst="rect">
            <a:avLst/>
          </a:prstGeom>
        </p:spPr>
      </p:pic>
      <p:pic>
        <p:nvPicPr>
          <p:cNvPr id="7" name="Picture 6" descr="img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01" y="1388731"/>
            <a:ext cx="3263480" cy="25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Anomális folyás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34" y="3350878"/>
            <a:ext cx="4189172" cy="31777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36914"/>
            <a:ext cx="7345363" cy="4128607"/>
          </a:xfrm>
        </p:spPr>
        <p:txBody>
          <a:bodyPr>
            <a:normAutofit/>
          </a:bodyPr>
          <a:lstStyle/>
          <a:p>
            <a:r>
              <a:rPr lang="hu-HU" dirty="0" smtClean="0"/>
              <a:t>Legtöbb kristályos anyag melegítés hatására puhul</a:t>
            </a:r>
          </a:p>
          <a:p>
            <a:r>
              <a:rPr lang="hu-HU" dirty="0" smtClean="0"/>
              <a:t>Anomális folyás:</a:t>
            </a:r>
          </a:p>
          <a:p>
            <a:pPr lvl="1"/>
            <a:r>
              <a:rPr lang="en-US" dirty="0" smtClean="0"/>
              <a:t>M</a:t>
            </a:r>
            <a:r>
              <a:rPr lang="hu-HU" dirty="0" smtClean="0"/>
              <a:t>elegítés hatására keményebb</a:t>
            </a:r>
          </a:p>
          <a:p>
            <a:pPr lvl="1"/>
            <a:r>
              <a:rPr lang="en-US" dirty="0" smtClean="0"/>
              <a:t>P</a:t>
            </a:r>
            <a:r>
              <a:rPr lang="hu-HU" dirty="0" smtClean="0"/>
              <a:t>l. Ni</a:t>
            </a:r>
            <a:r>
              <a:rPr lang="hu-HU" baseline="-25000" dirty="0" smtClean="0"/>
              <a:t>3</a:t>
            </a:r>
            <a:r>
              <a:rPr lang="hu-HU" dirty="0" smtClean="0"/>
              <a:t>Al, Ni</a:t>
            </a:r>
            <a:r>
              <a:rPr lang="hu-HU" baseline="-25000" dirty="0" smtClean="0"/>
              <a:t>3</a:t>
            </a:r>
            <a:r>
              <a:rPr lang="hu-HU" dirty="0" smtClean="0"/>
              <a:t>Ti</a:t>
            </a:r>
            <a:br>
              <a:rPr lang="hu-HU" dirty="0" smtClean="0"/>
            </a:br>
            <a:r>
              <a:rPr lang="hu-HU" dirty="0" smtClean="0"/>
              <a:t>intermetallikus ötvözet:</a:t>
            </a:r>
          </a:p>
          <a:p>
            <a:r>
              <a:rPr lang="hu-HU" dirty="0" smtClean="0"/>
              <a:t>Alkalmazás: ahol nagy</a:t>
            </a:r>
            <a:br>
              <a:rPr lang="hu-HU" dirty="0" smtClean="0"/>
            </a:br>
            <a:r>
              <a:rPr lang="hu-HU" dirty="0" smtClean="0"/>
              <a:t>szilárdság kell magas</a:t>
            </a:r>
            <a:br>
              <a:rPr lang="hu-HU" dirty="0" smtClean="0"/>
            </a:br>
            <a:r>
              <a:rPr lang="hu-HU" dirty="0" smtClean="0"/>
              <a:t>(~600-1000 °C)</a:t>
            </a:r>
            <a:br>
              <a:rPr lang="hu-HU" dirty="0" smtClean="0"/>
            </a:br>
            <a:r>
              <a:rPr lang="hu-HU" dirty="0" smtClean="0"/>
              <a:t>hőmérsékleten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476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L1</a:t>
            </a:r>
            <a:r>
              <a:rPr lang="hu-HU" baseline="-25000" dirty="0" smtClean="0"/>
              <a:t>2</a:t>
            </a:r>
            <a:r>
              <a:rPr lang="hu-HU" dirty="0" smtClean="0"/>
              <a:t> (elegykettő) szerkezet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43" y="1370457"/>
            <a:ext cx="5281272" cy="2752991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Kocka csúcsaiban: Al, lapközepeken: Ni</a:t>
            </a:r>
          </a:p>
          <a:p>
            <a:r>
              <a:rPr lang="hu-HU" dirty="0" smtClean="0"/>
              <a:t>Pontrács: egyszerű köbös (hasonlít az fcc-re)</a:t>
            </a:r>
          </a:p>
          <a:p>
            <a:r>
              <a:rPr lang="hu-HU" dirty="0" smtClean="0"/>
              <a:t>Rétegződési hibák az {111} síkon:</a:t>
            </a:r>
          </a:p>
          <a:p>
            <a:pPr lvl="1"/>
            <a:r>
              <a:rPr lang="hu-HU" dirty="0" smtClean="0"/>
              <a:t>APB(Anti Phase Boundary)</a:t>
            </a:r>
          </a:p>
          <a:p>
            <a:pPr lvl="1"/>
            <a:r>
              <a:rPr lang="hu-HU" dirty="0" smtClean="0"/>
              <a:t>CSF (Complex Stacking Fault)</a:t>
            </a:r>
          </a:p>
          <a:p>
            <a:pPr lvl="1"/>
            <a:r>
              <a:rPr lang="hu-HU" dirty="0" smtClean="0"/>
              <a:t>SISF (Supperlattice Intrinsic Stacking Fault)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535" r="23097" b="61567"/>
          <a:stretch/>
        </p:blipFill>
        <p:spPr>
          <a:xfrm>
            <a:off x="1420929" y="4123449"/>
            <a:ext cx="3266427" cy="247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15" y="1928919"/>
            <a:ext cx="2870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Szuperötvözet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1412001"/>
          </a:xfrm>
        </p:spPr>
        <p:txBody>
          <a:bodyPr/>
          <a:lstStyle/>
          <a:p>
            <a:r>
              <a:rPr lang="hu-HU" dirty="0" smtClean="0"/>
              <a:t>Ni és (Al,Ti) aránya nem pont 3:1</a:t>
            </a:r>
          </a:p>
          <a:p>
            <a:pPr lvl="1"/>
            <a:r>
              <a:rPr lang="hu-HU" i="1" dirty="0">
                <a:latin typeface="Times"/>
                <a:cs typeface="Times"/>
              </a:rPr>
              <a:t>γ</a:t>
            </a:r>
            <a:r>
              <a:rPr lang="hu-HU" dirty="0" smtClean="0"/>
              <a:t> fázisban koherens Ni</a:t>
            </a:r>
            <a:r>
              <a:rPr lang="hu-HU" baseline="-25000" dirty="0" smtClean="0"/>
              <a:t>3</a:t>
            </a:r>
            <a:r>
              <a:rPr lang="hu-HU" dirty="0" smtClean="0"/>
              <a:t>Al kiválások (</a:t>
            </a:r>
            <a:r>
              <a:rPr lang="hu-HU" i="1" dirty="0" smtClean="0">
                <a:latin typeface="Times"/>
                <a:cs typeface="Times"/>
              </a:rPr>
              <a:t>γ</a:t>
            </a:r>
            <a:r>
              <a:rPr lang="hu-HU" i="1" dirty="0" smtClean="0"/>
              <a:t>’</a:t>
            </a:r>
            <a:r>
              <a:rPr lang="hu-HU" dirty="0" smtClean="0">
                <a:latin typeface="Times"/>
                <a:cs typeface="Times"/>
              </a:rPr>
              <a:t> </a:t>
            </a:r>
            <a:r>
              <a:rPr lang="hu-HU" dirty="0" smtClean="0"/>
              <a:t>fázis)</a:t>
            </a:r>
          </a:p>
          <a:p>
            <a:pPr lvl="1"/>
            <a:r>
              <a:rPr lang="hu-HU" dirty="0" smtClean="0"/>
              <a:t>Diszlokációk fennakadnak a </a:t>
            </a:r>
            <a:r>
              <a:rPr lang="hu-HU" i="1" dirty="0">
                <a:latin typeface="Times"/>
                <a:cs typeface="Times"/>
              </a:rPr>
              <a:t>γ</a:t>
            </a:r>
            <a:r>
              <a:rPr lang="hu-HU" i="1" dirty="0" smtClean="0"/>
              <a:t>’ </a:t>
            </a:r>
            <a:r>
              <a:rPr lang="hu-HU" dirty="0" smtClean="0"/>
              <a:t>kiválásokon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139" y="3124158"/>
            <a:ext cx="2489200" cy="314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00" y="3547299"/>
            <a:ext cx="4009124" cy="24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224" y="2069453"/>
            <a:ext cx="3660996" cy="3515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 szerkezet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67" y="2069453"/>
            <a:ext cx="5215274" cy="3245278"/>
          </a:xfrm>
        </p:spPr>
        <p:txBody>
          <a:bodyPr>
            <a:normAutofit/>
          </a:bodyPr>
          <a:lstStyle/>
          <a:p>
            <a:r>
              <a:rPr lang="hu-HU" dirty="0" smtClean="0"/>
              <a:t>Burgers-vektor: </a:t>
            </a:r>
            <a:r>
              <a:rPr lang="hu-HU" b="1" i="1" dirty="0" smtClean="0"/>
              <a:t>b</a:t>
            </a:r>
            <a:r>
              <a:rPr lang="hu-HU" dirty="0" smtClean="0"/>
              <a:t>=⟨110⟩ (kettő kell a </a:t>
            </a:r>
            <a:r>
              <a:rPr lang="hu-HU" i="1" dirty="0">
                <a:latin typeface="Times"/>
                <a:cs typeface="Times"/>
              </a:rPr>
              <a:t>γ</a:t>
            </a:r>
            <a:r>
              <a:rPr lang="hu-HU" dirty="0" smtClean="0"/>
              <a:t> fázisból)</a:t>
            </a:r>
          </a:p>
          <a:p>
            <a:r>
              <a:rPr lang="hu-HU" dirty="0" smtClean="0"/>
              <a:t>Parciális diszlokációk:</a:t>
            </a:r>
          </a:p>
          <a:p>
            <a:pPr lvl="1"/>
            <a:r>
              <a:rPr lang="hu-HU" dirty="0" smtClean="0"/>
              <a:t>[-101] =</a:t>
            </a:r>
            <a:r>
              <a:rPr lang="en-US" dirty="0"/>
              <a:t>½ </a:t>
            </a:r>
            <a:r>
              <a:rPr lang="hu-HU" dirty="0" smtClean="0"/>
              <a:t>[-101]+</a:t>
            </a:r>
            <a:r>
              <a:rPr lang="en-US" dirty="0"/>
              <a:t>½ </a:t>
            </a:r>
            <a:r>
              <a:rPr lang="hu-HU" dirty="0" smtClean="0"/>
              <a:t>[-101] (felhasad két APB-ra)</a:t>
            </a:r>
          </a:p>
          <a:p>
            <a:pPr lvl="1"/>
            <a:r>
              <a:rPr lang="en-US" dirty="0" smtClean="0"/>
              <a:t>½</a:t>
            </a:r>
            <a:r>
              <a:rPr lang="hu-HU" dirty="0" smtClean="0"/>
              <a:t>[-101] = 1/6[-211]+1/6[-1-12] (APB felhasad két CSF-ra vagy SISF-ra)</a:t>
            </a:r>
          </a:p>
        </p:txBody>
      </p:sp>
    </p:spTree>
    <p:extLst>
      <p:ext uri="{BB962C8B-B14F-4D97-AF65-F5344CB8AC3E}">
        <p14:creationId xmlns:p14="http://schemas.microsoft.com/office/powerpoint/2010/main" val="398961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Mitől van az anomális folyás?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50" y="1399233"/>
            <a:ext cx="4797623" cy="2380532"/>
          </a:xfrm>
        </p:spPr>
        <p:txBody>
          <a:bodyPr/>
          <a:lstStyle/>
          <a:p>
            <a:r>
              <a:rPr lang="hu-HU" dirty="0" smtClean="0"/>
              <a:t>CSF </a:t>
            </a:r>
            <a:r>
              <a:rPr lang="hu-HU" dirty="0"/>
              <a:t>vagy SISF keresztcsúszása</a:t>
            </a:r>
          </a:p>
          <a:p>
            <a:pPr lvl="1"/>
            <a:r>
              <a:rPr lang="en-US" dirty="0"/>
              <a:t>T</a:t>
            </a:r>
            <a:r>
              <a:rPr lang="hu-HU" dirty="0"/>
              <a:t>ermikusan aktivált</a:t>
            </a:r>
          </a:p>
          <a:p>
            <a:pPr lvl="1"/>
            <a:r>
              <a:rPr lang="hu-HU" dirty="0"/>
              <a:t>Immobil diszlokációt eredményez</a:t>
            </a:r>
          </a:p>
          <a:p>
            <a:pPr lvl="1"/>
            <a:r>
              <a:rPr lang="hu-HU" dirty="0"/>
              <a:t>Energetikailag </a:t>
            </a:r>
            <a:r>
              <a:rPr lang="hu-HU" dirty="0" smtClean="0"/>
              <a:t>kedvezőbb</a:t>
            </a:r>
          </a:p>
          <a:p>
            <a:r>
              <a:rPr lang="hu-HU" dirty="0" smtClean="0"/>
              <a:t>Kear-Wilsdorf akadály (KW lock)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044" y="1740221"/>
            <a:ext cx="3213637" cy="11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26" y="3257036"/>
            <a:ext cx="3583575" cy="3220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343" y="4015631"/>
            <a:ext cx="2530441" cy="24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9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Emlékező fém</a:t>
            </a:r>
            <a:endParaRPr lang="hu-H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372" y="1810338"/>
            <a:ext cx="3626285" cy="1175368"/>
          </a:xfrm>
        </p:spPr>
        <p:txBody>
          <a:bodyPr/>
          <a:lstStyle/>
          <a:p>
            <a:r>
              <a:rPr lang="hu-HU" dirty="0" smtClean="0"/>
              <a:t>Alakmemória</a:t>
            </a:r>
          </a:p>
          <a:p>
            <a:r>
              <a:rPr lang="hu-HU" dirty="0" smtClean="0"/>
              <a:t>Szuperrugalmasság</a:t>
            </a:r>
            <a:endParaRPr lang="hu-HU" dirty="0"/>
          </a:p>
        </p:txBody>
      </p:sp>
      <p:pic>
        <p:nvPicPr>
          <p:cNvPr id="6" name="Shape Memory Allo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3119" y="1391219"/>
            <a:ext cx="3915363" cy="3129090"/>
          </a:xfrm>
          <a:prstGeom prst="rect">
            <a:avLst/>
          </a:prstGeom>
        </p:spPr>
      </p:pic>
      <p:pic>
        <p:nvPicPr>
          <p:cNvPr id="7" name="Memory Titanium Eyeglasses frame, Amazing!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437" y="3607163"/>
            <a:ext cx="3855220" cy="28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Alkalmazás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72" y="1790732"/>
            <a:ext cx="4102579" cy="1973459"/>
          </a:xfrm>
        </p:spPr>
        <p:txBody>
          <a:bodyPr/>
          <a:lstStyle/>
          <a:p>
            <a:r>
              <a:rPr lang="hu-HU" dirty="0" smtClean="0"/>
              <a:t>Repülőgépek turbinalapátja</a:t>
            </a:r>
          </a:p>
          <a:p>
            <a:r>
              <a:rPr lang="hu-HU" dirty="0" smtClean="0"/>
              <a:t>1000 °C üzemi hőmérséklet</a:t>
            </a:r>
          </a:p>
          <a:p>
            <a:r>
              <a:rPr lang="hu-HU" dirty="0" smtClean="0"/>
              <a:t>Szívósságot igényel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236" y="4249753"/>
            <a:ext cx="5443454" cy="2177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88" y="4020010"/>
            <a:ext cx="1805344" cy="2407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997" y="1630030"/>
            <a:ext cx="3890141" cy="24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Martenzites átalakulás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1553648"/>
            <a:ext cx="7311347" cy="47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4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Alkalmazások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1"/>
            <a:ext cx="7508731" cy="554216"/>
          </a:xfrm>
        </p:spPr>
        <p:txBody>
          <a:bodyPr/>
          <a:lstStyle/>
          <a:p>
            <a:r>
              <a:rPr lang="hu-HU" dirty="0" smtClean="0"/>
              <a:t>Orvosi, Űrtechnológia, Repülés, Nitinol hőerőgép</a:t>
            </a:r>
            <a:endParaRPr lang="hu-HU" dirty="0"/>
          </a:p>
        </p:txBody>
      </p:sp>
      <p:pic>
        <p:nvPicPr>
          <p:cNvPr id="4" name="mreszlet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989" y="2647265"/>
            <a:ext cx="4085265" cy="3063949"/>
          </a:xfrm>
          <a:prstGeom prst="rect">
            <a:avLst/>
          </a:prstGeom>
        </p:spPr>
      </p:pic>
      <p:pic>
        <p:nvPicPr>
          <p:cNvPr id="5" name="Nitinol Engin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6780" y="2643480"/>
            <a:ext cx="4090312" cy="306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Diszlokációk fcc anyagban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hu-HU" dirty="0" smtClean="0"/>
              <a:t>ázisvektorok: </a:t>
            </a:r>
            <a:r>
              <a:rPr lang="hu-HU" b="1" i="1" dirty="0" smtClean="0"/>
              <a:t>a</a:t>
            </a:r>
            <a:r>
              <a:rPr lang="hu-HU" baseline="-25000" dirty="0" smtClean="0"/>
              <a:t>1</a:t>
            </a:r>
            <a:r>
              <a:rPr lang="hu-HU" dirty="0" smtClean="0"/>
              <a:t>=</a:t>
            </a:r>
            <a:r>
              <a:rPr lang="hu-HU" i="1" dirty="0" smtClean="0"/>
              <a:t>a</a:t>
            </a:r>
            <a:r>
              <a:rPr lang="hu-HU" dirty="0" smtClean="0"/>
              <a:t>/2[011], </a:t>
            </a:r>
            <a:r>
              <a:rPr lang="hu-HU" b="1" i="1" dirty="0" smtClean="0"/>
              <a:t>a</a:t>
            </a:r>
            <a:r>
              <a:rPr lang="hu-HU" baseline="-25000" dirty="0" smtClean="0"/>
              <a:t>2</a:t>
            </a:r>
            <a:r>
              <a:rPr lang="hu-HU" dirty="0" smtClean="0"/>
              <a:t>=</a:t>
            </a:r>
            <a:r>
              <a:rPr lang="hu-HU" i="1" dirty="0"/>
              <a:t>a</a:t>
            </a:r>
            <a:r>
              <a:rPr lang="hu-HU" dirty="0"/>
              <a:t>/2</a:t>
            </a:r>
            <a:r>
              <a:rPr lang="hu-HU" dirty="0" smtClean="0"/>
              <a:t>[101], </a:t>
            </a:r>
            <a:r>
              <a:rPr lang="hu-HU" b="1" i="1" dirty="0" smtClean="0"/>
              <a:t>a</a:t>
            </a:r>
            <a:r>
              <a:rPr lang="hu-HU" baseline="-25000" dirty="0" smtClean="0"/>
              <a:t>3</a:t>
            </a:r>
            <a:r>
              <a:rPr lang="hu-HU" dirty="0" smtClean="0"/>
              <a:t>=</a:t>
            </a:r>
            <a:r>
              <a:rPr lang="hu-HU" i="1" dirty="0"/>
              <a:t>a</a:t>
            </a:r>
            <a:r>
              <a:rPr lang="hu-HU" dirty="0"/>
              <a:t>/2</a:t>
            </a:r>
            <a:r>
              <a:rPr lang="hu-HU" dirty="0" smtClean="0"/>
              <a:t>[110]</a:t>
            </a:r>
          </a:p>
          <a:p>
            <a:r>
              <a:rPr lang="hu-HU" dirty="0" smtClean="0"/>
              <a:t>Burgers-vektor: </a:t>
            </a:r>
            <a:r>
              <a:rPr lang="hu-HU" b="1" i="1" dirty="0" smtClean="0"/>
              <a:t>b</a:t>
            </a:r>
            <a:r>
              <a:rPr lang="hu-HU" dirty="0" smtClean="0"/>
              <a:t>=1/2⟨011⟩ (12 ilyen van) (</a:t>
            </a:r>
            <a:r>
              <a:rPr lang="hu-HU" i="1" dirty="0" smtClean="0"/>
              <a:t>b</a:t>
            </a:r>
            <a:r>
              <a:rPr lang="hu-HU" dirty="0" smtClean="0"/>
              <a:t>=       )</a:t>
            </a:r>
          </a:p>
          <a:p>
            <a:r>
              <a:rPr lang="hu-HU" dirty="0" smtClean="0"/>
              <a:t>Milyen síkon mozognak?</a:t>
            </a:r>
          </a:p>
          <a:p>
            <a:pPr lvl="1"/>
            <a:r>
              <a:rPr lang="hu-HU" dirty="0" smtClean="0"/>
              <a:t>A szoros illeszkedésű</a:t>
            </a:r>
            <a:br>
              <a:rPr lang="hu-HU" dirty="0" smtClean="0"/>
            </a:br>
            <a:r>
              <a:rPr lang="hu-HU" dirty="0" smtClean="0"/>
              <a:t>sík az {111} sík:</a:t>
            </a:r>
            <a:endParaRPr lang="hu-HU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324923"/>
              </p:ext>
            </p:extLst>
          </p:nvPr>
        </p:nvGraphicFramePr>
        <p:xfrm>
          <a:off x="6952488" y="2273300"/>
          <a:ext cx="7064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3" imgW="419100" imgH="215900" progId="Equation.3">
                  <p:embed/>
                </p:oleObj>
              </mc:Choice>
              <mc:Fallback>
                <p:oleObj name="Equation" r:id="rId3" imgW="419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2488" y="2273300"/>
                        <a:ext cx="706437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629" y="3125989"/>
            <a:ext cx="3992003" cy="305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63" y="4179527"/>
            <a:ext cx="3238297" cy="21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{111} síkok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54" y="2128778"/>
            <a:ext cx="3107081" cy="2704186"/>
          </a:xfrm>
        </p:spPr>
        <p:txBody>
          <a:bodyPr/>
          <a:lstStyle/>
          <a:p>
            <a:r>
              <a:rPr lang="hu-HU" dirty="0" smtClean="0"/>
              <a:t>ABCABC szerkezet</a:t>
            </a:r>
          </a:p>
          <a:p>
            <a:r>
              <a:rPr lang="hu-HU" dirty="0" smtClean="0"/>
              <a:t>Rétegződési hiba:</a:t>
            </a:r>
          </a:p>
          <a:p>
            <a:pPr lvl="1"/>
            <a:r>
              <a:rPr lang="en-US" dirty="0" smtClean="0"/>
              <a:t>p</a:t>
            </a:r>
            <a:r>
              <a:rPr lang="hu-HU" dirty="0" smtClean="0"/>
              <a:t>l. AB</a:t>
            </a:r>
            <a:r>
              <a:rPr lang="hu-HU" dirty="0" smtClean="0">
                <a:solidFill>
                  <a:srgbClr val="FF0000"/>
                </a:solidFill>
              </a:rPr>
              <a:t>CB</a:t>
            </a:r>
            <a:r>
              <a:rPr lang="hu-HU" dirty="0" smtClean="0"/>
              <a:t>CABC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28" y="1428481"/>
            <a:ext cx="4632878" cy="501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15" y="4449421"/>
            <a:ext cx="3621413" cy="18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Parciális diszlokációk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526" y="1358901"/>
            <a:ext cx="4424254" cy="1828800"/>
          </a:xfrm>
        </p:spPr>
        <p:txBody>
          <a:bodyPr/>
          <a:lstStyle/>
          <a:p>
            <a:r>
              <a:rPr lang="hu-HU" dirty="0" smtClean="0"/>
              <a:t>1/2[110] = 1/6[211]+1/6[121]</a:t>
            </a:r>
          </a:p>
          <a:p>
            <a:r>
              <a:rPr lang="hu-HU" dirty="0" smtClean="0"/>
              <a:t>A diszlokáció parciális diszlokációkra hasad fel, melyek között egy rétegződési hiba van</a:t>
            </a:r>
            <a:endParaRPr lang="hu-HU" dirty="0"/>
          </a:p>
        </p:txBody>
      </p:sp>
      <p:pic>
        <p:nvPicPr>
          <p:cNvPr id="4" name="Picture 3" descr="partial dislo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8"/>
          <a:stretch/>
        </p:blipFill>
        <p:spPr>
          <a:xfrm>
            <a:off x="5470796" y="1446641"/>
            <a:ext cx="2968036" cy="26808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254500" y="1455063"/>
            <a:ext cx="92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md_lln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3700" y="25527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7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Csúszási rendszerek fcc-ben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55" y="1384277"/>
            <a:ext cx="5367275" cy="49392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38" y="2751432"/>
            <a:ext cx="3895729" cy="2273580"/>
          </a:xfrm>
        </p:spPr>
        <p:txBody>
          <a:bodyPr>
            <a:normAutofit/>
          </a:bodyPr>
          <a:lstStyle/>
          <a:p>
            <a:r>
              <a:rPr lang="hu-HU" dirty="0" smtClean="0"/>
              <a:t>Thomson tetraéder</a:t>
            </a:r>
          </a:p>
          <a:p>
            <a:pPr lvl="1"/>
            <a:r>
              <a:rPr lang="hu-HU" dirty="0" smtClean="0"/>
              <a:t>4x3=12 csúszási rendszer</a:t>
            </a:r>
          </a:p>
          <a:p>
            <a:r>
              <a:rPr lang="hu-HU" dirty="0" smtClean="0"/>
              <a:t>Parciális diszlokációk</a:t>
            </a:r>
          </a:p>
          <a:p>
            <a:pPr lvl="1"/>
            <a:r>
              <a:rPr lang="hu-HU" dirty="0" smtClean="0"/>
              <a:t>Szalag-szerű diszlokáció- szerkezet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546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Keresztcsúszás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04" y="2083599"/>
            <a:ext cx="5483886" cy="38615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70" y="2412005"/>
            <a:ext cx="3174440" cy="2649553"/>
          </a:xfrm>
        </p:spPr>
        <p:txBody>
          <a:bodyPr/>
          <a:lstStyle/>
          <a:p>
            <a:r>
              <a:rPr lang="en-US" dirty="0" err="1" smtClean="0"/>
              <a:t>Milyen</a:t>
            </a:r>
            <a:r>
              <a:rPr lang="en-US" dirty="0" smtClean="0"/>
              <a:t> </a:t>
            </a:r>
            <a:r>
              <a:rPr lang="en-US" dirty="0" err="1" smtClean="0"/>
              <a:t>síkban</a:t>
            </a:r>
            <a:r>
              <a:rPr lang="en-US" dirty="0" smtClean="0"/>
              <a:t> </a:t>
            </a:r>
            <a:r>
              <a:rPr lang="en-US" dirty="0" err="1" smtClean="0"/>
              <a:t>mozoghat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b="1" i="1" dirty="0" smtClean="0"/>
              <a:t>b</a:t>
            </a:r>
            <a:r>
              <a:rPr lang="en-US" dirty="0" smtClean="0"/>
              <a:t> Burgers </a:t>
            </a:r>
            <a:r>
              <a:rPr lang="en-US" dirty="0" err="1" smtClean="0"/>
              <a:t>vektorú</a:t>
            </a:r>
            <a:r>
              <a:rPr lang="en-US" dirty="0" smtClean="0"/>
              <a:t> </a:t>
            </a:r>
            <a:r>
              <a:rPr lang="en-US" dirty="0" err="1" smtClean="0"/>
              <a:t>diszlokáció</a:t>
            </a:r>
            <a:r>
              <a:rPr lang="en-US" dirty="0" smtClean="0"/>
              <a:t>?</a:t>
            </a:r>
            <a:endParaRPr lang="hu-HU" dirty="0" smtClean="0"/>
          </a:p>
          <a:p>
            <a:r>
              <a:rPr lang="hu-HU" dirty="0" smtClean="0"/>
              <a:t>Termikus aktiváció a parciálisok miatt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346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16985</TotalTime>
  <Words>555</Words>
  <Application>Microsoft Macintosh PowerPoint</Application>
  <PresentationFormat>On-screen Show (4:3)</PresentationFormat>
  <Paragraphs>84</Paragraphs>
  <Slides>20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Capital</vt:lpstr>
      <vt:lpstr>Equation</vt:lpstr>
      <vt:lpstr>   Memória- és szuperötvözetek</vt:lpstr>
      <vt:lpstr>Emlékező fém</vt:lpstr>
      <vt:lpstr>Martenzites átalakulás</vt:lpstr>
      <vt:lpstr>Alkalmazások</vt:lpstr>
      <vt:lpstr>Diszlokációk fcc anyagban</vt:lpstr>
      <vt:lpstr>Az {111} síkok</vt:lpstr>
      <vt:lpstr>Parciális diszlokációk</vt:lpstr>
      <vt:lpstr>Csúszási rendszerek fcc-ben</vt:lpstr>
      <vt:lpstr>Keresztcsúszás</vt:lpstr>
      <vt:lpstr>Lomer-Cottrell akadály</vt:lpstr>
      <vt:lpstr>Hőmérséklet hatása</vt:lpstr>
      <vt:lpstr>fcc anyagok plaszticitása</vt:lpstr>
      <vt:lpstr>Diszlokációmozgás bcc esetén</vt:lpstr>
      <vt:lpstr>bcc anyagok plaszticitása</vt:lpstr>
      <vt:lpstr>Anomális folyás</vt:lpstr>
      <vt:lpstr>L12 (elegykettő) szerkezet</vt:lpstr>
      <vt:lpstr>Szuperötvözet</vt:lpstr>
      <vt:lpstr>Diszlokáció szerkezet</vt:lpstr>
      <vt:lpstr>Mitől van az anomális folyás?</vt:lpstr>
      <vt:lpstr>Alkalmazás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Dusán Ispánovity</dc:creator>
  <cp:lastModifiedBy>Péter Dusán Ispánovity</cp:lastModifiedBy>
  <cp:revision>257</cp:revision>
  <cp:lastPrinted>2013-09-30T09:26:42Z</cp:lastPrinted>
  <dcterms:created xsi:type="dcterms:W3CDTF">2013-09-15T13:45:02Z</dcterms:created>
  <dcterms:modified xsi:type="dcterms:W3CDTF">2014-10-15T21:36:56Z</dcterms:modified>
</cp:coreProperties>
</file>