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unknown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handoutMasterIdLst>
    <p:handoutMasterId r:id="rId32"/>
  </p:handoutMasterIdLst>
  <p:sldIdLst>
    <p:sldId id="256" r:id="rId2"/>
    <p:sldId id="259" r:id="rId3"/>
    <p:sldId id="261" r:id="rId4"/>
    <p:sldId id="260" r:id="rId5"/>
    <p:sldId id="263" r:id="rId6"/>
    <p:sldId id="257" r:id="rId7"/>
    <p:sldId id="264" r:id="rId8"/>
    <p:sldId id="262" r:id="rId9"/>
    <p:sldId id="278" r:id="rId10"/>
    <p:sldId id="258" r:id="rId11"/>
    <p:sldId id="280" r:id="rId12"/>
    <p:sldId id="281" r:id="rId13"/>
    <p:sldId id="282" r:id="rId14"/>
    <p:sldId id="283" r:id="rId15"/>
    <p:sldId id="265" r:id="rId16"/>
    <p:sldId id="284" r:id="rId17"/>
    <p:sldId id="266" r:id="rId18"/>
    <p:sldId id="267" r:id="rId19"/>
    <p:sldId id="268" r:id="rId20"/>
    <p:sldId id="270" r:id="rId21"/>
    <p:sldId id="271" r:id="rId22"/>
    <p:sldId id="269" r:id="rId23"/>
    <p:sldId id="272" r:id="rId24"/>
    <p:sldId id="273" r:id="rId25"/>
    <p:sldId id="274" r:id="rId26"/>
    <p:sldId id="275" r:id="rId27"/>
    <p:sldId id="276" r:id="rId28"/>
    <p:sldId id="279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59" d="100"/>
          <a:sy n="159" d="100"/>
        </p:scale>
        <p:origin x="-81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91C31-E289-6B40-B9D4-1E49DBD85046}" type="datetimeFigureOut">
              <a:rPr lang="en-US" smtClean="0"/>
              <a:t>9/10/15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EC14D3-849E-BB4D-ACAF-A03E9FB53F12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0486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C4D25A-5EB7-ED41-8937-3E06B3FAED8D}" type="datetimeFigureOut">
              <a:rPr lang="en-US" smtClean="0"/>
              <a:t>9/10/15</a:t>
            </a:fld>
            <a:endParaRPr lang="hu-H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F851C-3261-AC4C-AED1-862CF70EC5D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661648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4F851C-3261-AC4C-AED1-862CF70EC5D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52691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8" name="Rectangle 7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>
              <a:spLocks/>
            </p:cNvSpPr>
            <p:nvPr/>
          </p:nvSpPr>
          <p:spPr>
            <a:xfrm>
              <a:off x="562843" y="475488"/>
              <a:ext cx="7982712" cy="5888736"/>
            </a:xfrm>
            <a:prstGeom prst="rect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62842" y="6133646"/>
              <a:ext cx="7982712" cy="1472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562843" y="457200"/>
              <a:ext cx="7982712" cy="25786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3950"/>
            <a:ext cx="7342188" cy="1924050"/>
          </a:xfrm>
        </p:spPr>
        <p:txBody>
          <a:bodyPr anchor="b" anchorCtr="0">
            <a:noAutofit/>
          </a:bodyPr>
          <a:lstStyle>
            <a:lvl1pPr>
              <a:defRPr sz="5400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429000"/>
            <a:ext cx="7342188" cy="1752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73741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2894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91000" y="6122894"/>
            <a:ext cx="762000" cy="271463"/>
          </a:xfrm>
        </p:spPr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, Picture,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grpSp>
            <p:nvGrpSpPr>
              <p:cNvPr id="27" name="Group 26"/>
              <p:cNvGrpSpPr/>
              <p:nvPr/>
            </p:nvGrpSpPr>
            <p:grpSpPr>
              <a:xfrm>
                <a:off x="182880" y="173699"/>
                <a:ext cx="8778240" cy="6510602"/>
                <a:chOff x="182880" y="173699"/>
                <a:chExt cx="8778240" cy="6510602"/>
              </a:xfrm>
            </p:grpSpPr>
            <p:sp>
              <p:nvSpPr>
                <p:cNvPr id="29" name="Rectangle 28"/>
                <p:cNvSpPr/>
                <p:nvPr/>
              </p:nvSpPr>
              <p:spPr>
                <a:xfrm>
                  <a:off x="182880" y="173699"/>
                  <a:ext cx="8778240" cy="6510602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 w="12700"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  <a:scene3d>
                  <a:camera prst="perspectiveFront" fov="4800000"/>
                  <a:lightRig rig="threePt" dir="t"/>
                </a:scene3d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0" name="Group 10"/>
                <p:cNvGrpSpPr/>
                <p:nvPr/>
              </p:nvGrpSpPr>
              <p:grpSpPr>
                <a:xfrm>
                  <a:off x="256032" y="237744"/>
                  <a:ext cx="8622792" cy="6364224"/>
                  <a:chOff x="247157" y="247430"/>
                  <a:chExt cx="8622792" cy="6364224"/>
                </a:xfrm>
              </p:grpSpPr>
              <p:sp>
                <p:nvSpPr>
                  <p:cNvPr id="31" name="Rectangle 30"/>
                  <p:cNvSpPr>
                    <a:spLocks/>
                  </p:cNvSpPr>
                  <p:nvPr/>
                </p:nvSpPr>
                <p:spPr>
                  <a:xfrm>
                    <a:off x="247157" y="247430"/>
                    <a:ext cx="8622792" cy="6364224"/>
                  </a:xfrm>
                  <a:prstGeom prst="rect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/>
                  </a:p>
                </p:txBody>
              </p:sp>
              <p:cxnSp>
                <p:nvCxnSpPr>
                  <p:cNvPr id="32" name="Straight Connector 31"/>
                  <p:cNvCxnSpPr/>
                  <p:nvPr/>
                </p:nvCxnSpPr>
                <p:spPr>
                  <a:xfrm>
                    <a:off x="247157" y="6389024"/>
                    <a:ext cx="8622792" cy="1588"/>
                  </a:xfrm>
                  <a:prstGeom prst="line">
                    <a:avLst/>
                  </a:prstGeom>
                  <a:noFill/>
                  <a:ln w="12700">
                    <a:solidFill>
                      <a:schemeClr val="tx2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</p:cxnSp>
            </p:grpSp>
          </p:grpSp>
          <p:sp>
            <p:nvSpPr>
              <p:cNvPr id="28" name="Rectangle 27"/>
              <p:cNvSpPr/>
              <p:nvPr/>
            </p:nvSpPr>
            <p:spPr>
              <a:xfrm rot="5400000">
                <a:off x="801086" y="3274090"/>
                <a:ext cx="6135624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  <p:sp>
          <p:nvSpPr>
            <p:cNvPr id="25" name="Rectangle 24"/>
            <p:cNvSpPr/>
            <p:nvPr/>
          </p:nvSpPr>
          <p:spPr>
            <a:xfrm rot="10800000">
              <a:off x="258763" y="1594462"/>
              <a:ext cx="357530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694329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672323"/>
            <a:ext cx="3008313" cy="3403040"/>
          </a:xfrm>
        </p:spPr>
        <p:txBody>
          <a:bodyPr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3"/>
          </p:nvPr>
        </p:nvSpPr>
        <p:spPr>
          <a:xfrm>
            <a:off x="352892" y="310123"/>
            <a:ext cx="3398837" cy="1204912"/>
          </a:xfrm>
        </p:spPr>
        <p:txBody>
          <a:bodyPr>
            <a:normAutofit/>
          </a:bodyPr>
          <a:lstStyle>
            <a:lvl1pPr>
              <a:buNone/>
              <a:defRPr sz="18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8" name="Rectangle 17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0" name="Rectangle 19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1" name="Straight Connector 2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7" name="Rectangle 16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691640"/>
            <a:ext cx="3008376" cy="914400"/>
          </a:xfrm>
        </p:spPr>
        <p:txBody>
          <a:bodyPr anchor="b">
            <a:no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38559" y="612775"/>
            <a:ext cx="4114800" cy="5468112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2" y="2670048"/>
            <a:ext cx="3008376" cy="340156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7" name="Group 16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2" name="Rectangle 21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20" name="Rectangle 19"/>
            <p:cNvSpPr/>
            <p:nvPr/>
          </p:nvSpPr>
          <p:spPr>
            <a:xfrm>
              <a:off x="256032" y="4203192"/>
              <a:ext cx="8622792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1" y="4287819"/>
            <a:ext cx="8021977" cy="916193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6347" y="331694"/>
            <a:ext cx="8421624" cy="3783106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351" y="5271247"/>
            <a:ext cx="8021977" cy="1013011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0"/>
              </a:spcBef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2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4" name="Rectangle 13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6" name="Rectangle 15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7" name="Straight Connector 16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8" name="Rectangle 17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4" name="Group 13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5" name="Rectangle 14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6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7" name="Rectangle 16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19" name="Straight Connector 18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18" name="Rectangle 17"/>
            <p:cNvSpPr/>
            <p:nvPr/>
          </p:nvSpPr>
          <p:spPr>
            <a:xfrm rot="5400000">
              <a:off x="4242277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1399" y="609600"/>
            <a:ext cx="1416423" cy="5516563"/>
          </a:xfrm>
        </p:spPr>
        <p:txBody>
          <a:bodyPr vert="eaVert">
            <a:normAutofit/>
          </a:bodyPr>
          <a:lstStyle>
            <a:lvl1pPr>
              <a:defRPr sz="36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2" y="609600"/>
            <a:ext cx="6279777" cy="55165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9" name="Rectangle 18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47157" y="1228124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951245"/>
          </a:xfrm>
        </p:spPr>
        <p:txBody>
          <a:bodyPr/>
          <a:lstStyle>
            <a:lvl1pPr algn="l">
              <a:defRPr/>
            </a:lvl1pPr>
          </a:lstStyle>
          <a:p>
            <a:r>
              <a:rPr lang="hu-HU" dirty="0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471651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hu-HU" dirty="0" smtClean="0"/>
              <a:t>Click to edit Master text styles</a:t>
            </a:r>
          </a:p>
          <a:p>
            <a:pPr lvl="1"/>
            <a:r>
              <a:rPr lang="hu-HU" dirty="0" smtClean="0"/>
              <a:t>Second level</a:t>
            </a:r>
          </a:p>
          <a:p>
            <a:pPr lvl="2"/>
            <a:r>
              <a:rPr lang="hu-HU" dirty="0" smtClean="0"/>
              <a:t>Third level</a:t>
            </a:r>
          </a:p>
          <a:p>
            <a:pPr lvl="3"/>
            <a:r>
              <a:rPr lang="hu-HU" dirty="0" smtClean="0"/>
              <a:t>Fourth level</a:t>
            </a:r>
          </a:p>
          <a:p>
            <a:pPr lvl="4"/>
            <a:r>
              <a:rPr lang="hu-HU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6873" y="411480"/>
            <a:ext cx="8170254" cy="6035040"/>
            <a:chOff x="486873" y="411480"/>
            <a:chExt cx="8170254" cy="6035040"/>
          </a:xfrm>
        </p:grpSpPr>
        <p:sp>
          <p:nvSpPr>
            <p:cNvPr id="12" name="Rectangle 11"/>
            <p:cNvSpPr/>
            <p:nvPr/>
          </p:nvSpPr>
          <p:spPr>
            <a:xfrm>
              <a:off x="486873" y="411480"/>
              <a:ext cx="8170254" cy="603504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11"/>
            <p:cNvGrpSpPr/>
            <p:nvPr/>
          </p:nvGrpSpPr>
          <p:grpSpPr>
            <a:xfrm>
              <a:off x="562842" y="475488"/>
              <a:ext cx="7982713" cy="5888736"/>
              <a:chOff x="562842" y="475488"/>
              <a:chExt cx="7982713" cy="5888736"/>
            </a:xfrm>
          </p:grpSpPr>
          <p:sp>
            <p:nvSpPr>
              <p:cNvPr id="8" name="Rectangle 7"/>
              <p:cNvSpPr>
                <a:spLocks/>
              </p:cNvSpPr>
              <p:nvPr/>
            </p:nvSpPr>
            <p:spPr>
              <a:xfrm>
                <a:off x="562843" y="475488"/>
                <a:ext cx="7982712" cy="5888736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9" name="Straight Connector 8"/>
              <p:cNvCxnSpPr/>
              <p:nvPr/>
            </p:nvCxnSpPr>
            <p:spPr>
              <a:xfrm>
                <a:off x="562842" y="6133646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562842" y="3427528"/>
                <a:ext cx="7982712" cy="1472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00113" y="3442447"/>
            <a:ext cx="7345362" cy="1532965"/>
          </a:xfrm>
        </p:spPr>
        <p:txBody>
          <a:bodyPr anchor="b" anchorCtr="0">
            <a:normAutofit/>
          </a:bodyPr>
          <a:lstStyle>
            <a:lvl1pPr>
              <a:defRPr sz="5400"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00113" y="5029200"/>
            <a:ext cx="7345362" cy="990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9259" y="6122894"/>
            <a:ext cx="2133600" cy="259317"/>
          </a:xfrm>
        </p:spPr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638800" y="6124401"/>
            <a:ext cx="2895600" cy="257810"/>
          </a:xfrm>
        </p:spPr>
        <p:txBody>
          <a:bodyPr/>
          <a:lstStyle/>
          <a:p>
            <a:endParaRPr lang="en-US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636493" y="533400"/>
            <a:ext cx="7836408" cy="2828925"/>
          </a:xfrm>
        </p:spPr>
        <p:txBody>
          <a:bodyPr>
            <a:normAutofit/>
          </a:bodyPr>
          <a:lstStyle>
            <a:lvl1pPr>
              <a:buNone/>
              <a:defRPr sz="2000"/>
            </a:lvl1pPr>
          </a:lstStyle>
          <a:p>
            <a:r>
              <a:rPr lang="hu-HU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2" name="Rectangle 11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7" name="Rectangle 26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8" name="Straight Connector 27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0113" y="1371600"/>
            <a:ext cx="7345362" cy="1676400"/>
          </a:xfrm>
        </p:spPr>
        <p:txBody>
          <a:bodyPr anchor="b" anchorCtr="0">
            <a:noAutofit/>
          </a:bodyPr>
          <a:lstStyle>
            <a:lvl1pPr algn="ctr">
              <a:defRPr sz="5400" b="0" i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3" y="3134566"/>
            <a:ext cx="7345362" cy="1500187"/>
          </a:xfrm>
        </p:spPr>
        <p:txBody>
          <a:bodyPr anchor="t" anchorCtr="0"/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21" name="Rectangle 2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23" name="Rectangle 2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25" name="Rectangle 24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00111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2147888"/>
            <a:ext cx="3566160" cy="39274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29" name="Rectangle 2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31" name="Straight Connector 30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  <p:sp>
              <p:nvSpPr>
                <p:cNvPr id="32" name="Rectangle 31"/>
                <p:cNvSpPr/>
                <p:nvPr/>
              </p:nvSpPr>
              <p:spPr>
                <a:xfrm>
                  <a:off x="247157" y="1612392"/>
                  <a:ext cx="8622792" cy="64008"/>
                </a:xfrm>
                <a:prstGeom prst="rect">
                  <a:avLst/>
                </a:prstGeom>
                <a:solidFill>
                  <a:schemeClr val="bg2">
                    <a:lumMod val="40000"/>
                    <a:lumOff val="60000"/>
                  </a:schemeClr>
                </a:solidFill>
                <a:ln w="3175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</p:grpSp>
        </p:grpSp>
        <p:cxnSp>
          <p:nvCxnSpPr>
            <p:cNvPr id="23" name="Straight Connector 22"/>
            <p:cNvCxnSpPr/>
            <p:nvPr/>
          </p:nvCxnSpPr>
          <p:spPr>
            <a:xfrm rot="16200000" flipH="1">
              <a:off x="2217480" y="4026438"/>
              <a:ext cx="4711326" cy="2286"/>
            </a:xfrm>
            <a:prstGeom prst="line">
              <a:avLst/>
            </a:prstGeom>
            <a:noFill/>
            <a:ln w="12700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301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301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45539" y="1708990"/>
            <a:ext cx="3566160" cy="832503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30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45539" y="2590801"/>
            <a:ext cx="3566160" cy="34845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3" name="Rectangle 12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5" name="Rectangle 14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  <p:sp>
            <p:nvSpPr>
              <p:cNvPr id="17" name="Rectangle 16"/>
              <p:cNvSpPr/>
              <p:nvPr/>
            </p:nvSpPr>
            <p:spPr>
              <a:xfrm>
                <a:off x="247157" y="1612392"/>
                <a:ext cx="8622792" cy="64008"/>
              </a:xfrm>
              <a:prstGeom prst="rect">
                <a:avLst/>
              </a:prstGeom>
              <a:solidFill>
                <a:schemeClr val="bg2">
                  <a:lumMod val="40000"/>
                  <a:lumOff val="60000"/>
                </a:schemeClr>
              </a:solidFill>
              <a:ln w="3175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sp>
          <p:nvSpPr>
            <p:cNvPr id="11" name="Rectangle 10"/>
            <p:cNvSpPr/>
            <p:nvPr/>
          </p:nvSpPr>
          <p:spPr>
            <a:xfrm>
              <a:off x="182880" y="173699"/>
              <a:ext cx="8778240" cy="651060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  <a:scene3d>
              <a:camera prst="perspectiveFront" fov="4800000"/>
              <a:lightRig rig="threePt" dir="t"/>
            </a:scene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" name="Group 10"/>
            <p:cNvGrpSpPr/>
            <p:nvPr/>
          </p:nvGrpSpPr>
          <p:grpSpPr>
            <a:xfrm>
              <a:off x="256032" y="237744"/>
              <a:ext cx="8622792" cy="6364224"/>
              <a:chOff x="247157" y="247430"/>
              <a:chExt cx="8622792" cy="6364224"/>
            </a:xfrm>
          </p:grpSpPr>
          <p:sp>
            <p:nvSpPr>
              <p:cNvPr id="13" name="Rectangle 12"/>
              <p:cNvSpPr>
                <a:spLocks/>
              </p:cNvSpPr>
              <p:nvPr/>
            </p:nvSpPr>
            <p:spPr>
              <a:xfrm>
                <a:off x="247157" y="247430"/>
                <a:ext cx="8622792" cy="6364224"/>
              </a:xfrm>
              <a:prstGeom prst="rect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/>
              </a:p>
            </p:txBody>
          </p:sp>
          <p:cxnSp>
            <p:nvCxnSpPr>
              <p:cNvPr id="14" name="Straight Connector 13"/>
              <p:cNvCxnSpPr/>
              <p:nvPr/>
            </p:nvCxnSpPr>
            <p:spPr>
              <a:xfrm>
                <a:off x="247157" y="6389024"/>
                <a:ext cx="8622792" cy="1588"/>
              </a:xfrm>
              <a:prstGeom prst="line">
                <a:avLst/>
              </a:prstGeom>
              <a:noFill/>
              <a:ln w="12700"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cxn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2880" y="173699"/>
            <a:ext cx="8778240" cy="6510602"/>
            <a:chOff x="182880" y="173699"/>
            <a:chExt cx="8778240" cy="6510602"/>
          </a:xfrm>
        </p:grpSpPr>
        <p:grpSp>
          <p:nvGrpSpPr>
            <p:cNvPr id="16" name="Group 15"/>
            <p:cNvGrpSpPr/>
            <p:nvPr/>
          </p:nvGrpSpPr>
          <p:grpSpPr>
            <a:xfrm>
              <a:off x="182880" y="173699"/>
              <a:ext cx="8778240" cy="6510602"/>
              <a:chOff x="182880" y="173699"/>
              <a:chExt cx="8778240" cy="6510602"/>
            </a:xfrm>
          </p:grpSpPr>
          <p:sp>
            <p:nvSpPr>
              <p:cNvPr id="17" name="Rectangle 16"/>
              <p:cNvSpPr/>
              <p:nvPr/>
            </p:nvSpPr>
            <p:spPr>
              <a:xfrm>
                <a:off x="182880" y="173699"/>
                <a:ext cx="8778240" cy="651060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12700"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  <a:scene3d>
                <a:camera prst="perspectiveFront" fov="4800000"/>
                <a:lightRig rig="threePt" dir="t"/>
              </a:scene3d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" name="Group 10"/>
              <p:cNvGrpSpPr/>
              <p:nvPr/>
            </p:nvGrpSpPr>
            <p:grpSpPr>
              <a:xfrm>
                <a:off x="256032" y="237744"/>
                <a:ext cx="8622792" cy="6364224"/>
                <a:chOff x="247157" y="247430"/>
                <a:chExt cx="8622792" cy="6364224"/>
              </a:xfrm>
            </p:grpSpPr>
            <p:sp>
              <p:nvSpPr>
                <p:cNvPr id="19" name="Rectangle 18"/>
                <p:cNvSpPr>
                  <a:spLocks/>
                </p:cNvSpPr>
                <p:nvPr/>
              </p:nvSpPr>
              <p:spPr>
                <a:xfrm>
                  <a:off x="247157" y="247430"/>
                  <a:ext cx="8622792" cy="6364224"/>
                </a:xfrm>
                <a:prstGeom prst="rect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/>
                </a:p>
              </p:txBody>
            </p:sp>
            <p:cxnSp>
              <p:nvCxnSpPr>
                <p:cNvPr id="20" name="Straight Connector 19"/>
                <p:cNvCxnSpPr/>
                <p:nvPr/>
              </p:nvCxnSpPr>
              <p:spPr>
                <a:xfrm>
                  <a:off x="247157" y="6389024"/>
                  <a:ext cx="8622792" cy="1588"/>
                </a:xfrm>
                <a:prstGeom prst="line">
                  <a:avLst/>
                </a:prstGeom>
                <a:noFill/>
                <a:ln w="12700">
                  <a:solidFill>
                    <a:schemeClr val="tx2">
                      <a:lumMod val="40000"/>
                      <a:lumOff val="6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</p:cxnSp>
          </p:grpSp>
        </p:grpSp>
        <p:sp>
          <p:nvSpPr>
            <p:cNvPr id="33" name="Rectangle 32"/>
            <p:cNvSpPr/>
            <p:nvPr/>
          </p:nvSpPr>
          <p:spPr>
            <a:xfrm rot="5400000">
              <a:off x="801086" y="3274090"/>
              <a:ext cx="6135624" cy="64008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25" y="1169892"/>
            <a:ext cx="3008313" cy="9144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hu-HU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8319" y="609600"/>
            <a:ext cx="4114800" cy="5465763"/>
          </a:xfrm>
        </p:spPr>
        <p:txBody>
          <a:bodyPr>
            <a:normAutofit/>
          </a:bodyPr>
          <a:lstStyle>
            <a:lvl1pPr>
              <a:defRPr sz="2400" baseline="0"/>
            </a:lvl1pPr>
            <a:lvl2pPr>
              <a:defRPr sz="2200" baseline="0"/>
            </a:lvl2pPr>
            <a:lvl3pPr>
              <a:defRPr sz="2000" baseline="0"/>
            </a:lvl3pPr>
            <a:lvl4pPr>
              <a:defRPr sz="1800" baseline="0"/>
            </a:lvl4pPr>
            <a:lvl5pPr>
              <a:defRPr sz="1800" baseline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Click to edit Master text styles</a:t>
            </a:r>
          </a:p>
          <a:p>
            <a:pPr lvl="1"/>
            <a:r>
              <a:rPr lang="hu-HU" smtClean="0"/>
              <a:t>Second level</a:t>
            </a:r>
          </a:p>
          <a:p>
            <a:pPr lvl="2"/>
            <a:r>
              <a:rPr lang="hu-HU" smtClean="0"/>
              <a:t>Third level</a:t>
            </a:r>
          </a:p>
          <a:p>
            <a:pPr lvl="3"/>
            <a:r>
              <a:rPr lang="hu-HU" smtClean="0"/>
              <a:t>Fourth level</a:t>
            </a:r>
          </a:p>
          <a:p>
            <a:pPr lvl="4"/>
            <a:r>
              <a:rPr lang="hu-H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225" y="2147888"/>
            <a:ext cx="3008313" cy="3262313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lnSpc>
                <a:spcPct val="120000"/>
              </a:lnSpc>
              <a:spcBef>
                <a:spcPts val="600"/>
              </a:spcBef>
              <a:buNone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bg1">
                  <a:lumMod val="75000"/>
                  <a:lumOff val="25000"/>
                </a:schemeClr>
              </a:buClr>
              <a:buFont typeface="Arial" pitchFamily="34" charset="0"/>
              <a:buNone/>
            </a:pPr>
            <a:r>
              <a:rPr lang="hu-H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290233-0DD1-4A80-BB1E-9ADC3556DBB6}" type="datetimeFigureOut">
              <a:rPr lang="en-US" smtClean="0"/>
              <a:t>9/10/15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4BAC9-6D41-4691-9299-18EF07EF017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00113" y="244158"/>
            <a:ext cx="7345362" cy="1339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noProof="0" smtClean="0"/>
              <a:t>Click to edit Master title style</a:t>
            </a:r>
            <a:endParaRPr lang="hu-HU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0112" y="2133601"/>
            <a:ext cx="7345363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noProof="0" smtClean="0"/>
              <a:t>Click to edit Master text styles</a:t>
            </a:r>
          </a:p>
          <a:p>
            <a:pPr lvl="1"/>
            <a:r>
              <a:rPr lang="hu-HU" noProof="0" smtClean="0"/>
              <a:t>Second level</a:t>
            </a:r>
          </a:p>
          <a:p>
            <a:pPr lvl="2"/>
            <a:r>
              <a:rPr lang="hu-HU" noProof="0" smtClean="0"/>
              <a:t>Third level</a:t>
            </a:r>
          </a:p>
          <a:p>
            <a:pPr lvl="3"/>
            <a:r>
              <a:rPr lang="hu-HU" noProof="0" smtClean="0"/>
              <a:t>Fourth level</a:t>
            </a:r>
          </a:p>
          <a:p>
            <a:pPr lvl="4"/>
            <a:r>
              <a:rPr lang="hu-HU" noProof="0" smtClean="0"/>
              <a:t>Fifth level</a:t>
            </a:r>
            <a:endParaRPr lang="hu-HU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3840" y="6371591"/>
            <a:ext cx="2133600" cy="2593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</a:defRPr>
            </a:lvl1pPr>
          </a:lstStyle>
          <a:p>
            <a:fld id="{7D290233-0DD1-4A80-BB1E-9ADC3556DBB6}" type="datetimeFigureOut">
              <a:rPr lang="hu-HU" noProof="0" smtClean="0"/>
              <a:t>9/10/15</a:t>
            </a:fld>
            <a:endParaRPr lang="hu-HU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58840" y="6371591"/>
            <a:ext cx="2895600" cy="2578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Brush Script MT" pitchFamily="66" charset="0"/>
                <a:ea typeface="+mn-ea"/>
                <a:cs typeface="+mn-cs"/>
              </a:defRPr>
            </a:lvl1pPr>
          </a:lstStyle>
          <a:p>
            <a:endParaRPr lang="hu-HU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191000" y="6356350"/>
            <a:ext cx="762000" cy="271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ctr" defTabSz="914400" rtl="0" eaLnBrk="1" latinLnBrk="0" hangingPunct="1">
              <a:defRPr sz="1200" kern="1200">
                <a:solidFill>
                  <a:schemeClr val="bg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CFE4BAC9-6D41-4691-9299-18EF07EF0177}" type="slidenum">
              <a:rPr lang="hu-HU" noProof="0" smtClean="0"/>
              <a:t>‹#›</a:t>
            </a:fld>
            <a:endParaRPr lang="hu-HU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>
              <a:lumMod val="75000"/>
              <a:lumOff val="25000"/>
            </a:schemeClr>
          </a:solidFill>
          <a:latin typeface="Gill Sans"/>
          <a:ea typeface="+mj-ea"/>
          <a:cs typeface="Gill San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1pPr>
      <a:lvl2pPr marL="5794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2pPr>
      <a:lvl3pPr marL="8080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3pPr>
      <a:lvl4pPr marL="1036638" indent="-228600" algn="l" defTabSz="914400" rtl="0" eaLnBrk="1" latinLnBrk="0" hangingPunct="1">
        <a:spcBef>
          <a:spcPts val="6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4pPr>
      <a:lvl5pPr marL="1265238" indent="-228600" algn="l" defTabSz="914400" rtl="0" eaLnBrk="1" latinLnBrk="0" hangingPunct="1">
        <a:spcBef>
          <a:spcPts val="6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Gill Sans"/>
          <a:ea typeface="+mn-ea"/>
          <a:cs typeface="Gill Sans"/>
        </a:defRPr>
      </a:lvl5pPr>
      <a:lvl6pPr marL="1485900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712913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947863" indent="-228600" algn="l" defTabSz="914400" rtl="0" eaLnBrk="1" latinLnBrk="0" hangingPunct="1">
        <a:spcBef>
          <a:spcPct val="20000"/>
        </a:spcBef>
        <a:buClr>
          <a:schemeClr val="bg2">
            <a:lumMod val="60000"/>
            <a:lumOff val="40000"/>
          </a:schemeClr>
        </a:buClr>
        <a:buFont typeface="Arial" pitchFamily="34" charset="0"/>
        <a:buChar char="•"/>
        <a:defRPr lang="en-US" sz="1800" kern="1200" dirty="0" smtClean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174875" indent="-228600" algn="l" defTabSz="914400" rtl="0" eaLnBrk="1" latinLnBrk="0" hangingPunct="1">
        <a:spcBef>
          <a:spcPct val="20000"/>
        </a:spcBef>
        <a:buClr>
          <a:schemeClr val="tx1">
            <a:lumMod val="75000"/>
            <a:lumOff val="25000"/>
          </a:schemeClr>
        </a:buClr>
        <a:buFont typeface="Arial" pitchFamily="34" charset="0"/>
        <a:buChar char="•"/>
        <a:defRPr lang="en-US" sz="1800" kern="1200" dirty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8.emf"/><Relationship Id="rId5" Type="http://schemas.openxmlformats.org/officeDocument/2006/relationships/image" Target="../media/image19.png"/><Relationship Id="rId6" Type="http://schemas.openxmlformats.org/officeDocument/2006/relationships/image" Target="../media/image20.jpg"/><Relationship Id="rId7" Type="http://schemas.openxmlformats.org/officeDocument/2006/relationships/image" Target="../media/image21.jpg"/><Relationship Id="rId8" Type="http://schemas.openxmlformats.org/officeDocument/2006/relationships/image" Target="../media/image2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4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oleObject" Target="../embeddings/oleObject2.bin"/><Relationship Id="rId5" Type="http://schemas.openxmlformats.org/officeDocument/2006/relationships/image" Target="../media/image4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4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6.jpeg"/><Relationship Id="rId5" Type="http://schemas.openxmlformats.org/officeDocument/2006/relationships/image" Target="../media/image57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4" Type="http://schemas.openxmlformats.org/officeDocument/2006/relationships/video" Target="../media/media3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>
                <a:latin typeface="Gill Sans"/>
                <a:cs typeface="Gill Sans"/>
              </a:rPr>
              <a:t>Alkalmazott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dirty="0" err="1" smtClean="0">
                <a:latin typeface="Gill Sans"/>
                <a:cs typeface="Gill Sans"/>
              </a:rPr>
              <a:t>Fizika</a:t>
            </a:r>
            <a:r>
              <a:rPr lang="en-US" dirty="0" smtClean="0">
                <a:latin typeface="Gill Sans"/>
                <a:cs typeface="Gill Sans"/>
              </a:rPr>
              <a:t> I.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200" dirty="0" err="1" smtClean="0">
                <a:latin typeface="Gill Sans"/>
                <a:cs typeface="Gill Sans"/>
              </a:rPr>
              <a:t>Korszerű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r>
              <a:rPr lang="en-US" sz="3200" dirty="0" err="1" smtClean="0">
                <a:latin typeface="Gill Sans"/>
                <a:cs typeface="Gill Sans"/>
              </a:rPr>
              <a:t>műszaki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r>
              <a:rPr lang="en-US" sz="3200" dirty="0" err="1" smtClean="0">
                <a:latin typeface="Gill Sans"/>
                <a:cs typeface="Gill Sans"/>
              </a:rPr>
              <a:t>alkalmazások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r>
              <a:rPr lang="en-US" sz="3200" dirty="0" err="1" smtClean="0">
                <a:latin typeface="Gill Sans"/>
                <a:cs typeface="Gill Sans"/>
              </a:rPr>
              <a:t>alapjai</a:t>
            </a:r>
            <a:endParaRPr lang="en-US" sz="3200" dirty="0" smtClean="0">
              <a:latin typeface="Gill Sans"/>
              <a:cs typeface="Gill Sans"/>
            </a:endParaRPr>
          </a:p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  <a:p>
            <a:r>
              <a:rPr lang="en-US" dirty="0" smtClean="0">
                <a:latin typeface="Gill Sans"/>
                <a:cs typeface="Gill Sans"/>
              </a:rPr>
              <a:t>Ispánovity Péter Dusán</a:t>
            </a:r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1987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Szilárd</a:t>
            </a:r>
            <a:r>
              <a:rPr lang="en-US" dirty="0" smtClean="0"/>
              <a:t> </a:t>
            </a:r>
            <a:r>
              <a:rPr lang="en-US" dirty="0" err="1" smtClean="0"/>
              <a:t>anyagok</a:t>
            </a:r>
            <a:r>
              <a:rPr lang="en-US" dirty="0" smtClean="0"/>
              <a:t> </a:t>
            </a:r>
            <a:r>
              <a:rPr lang="en-US" dirty="0" err="1" smtClean="0"/>
              <a:t>szerkezete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461678"/>
            <a:ext cx="5988518" cy="360384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 </a:t>
            </a:r>
            <a:r>
              <a:rPr lang="en-US" dirty="0" err="1" smtClean="0"/>
              <a:t>kémiai</a:t>
            </a:r>
            <a:r>
              <a:rPr lang="en-US" dirty="0" smtClean="0"/>
              <a:t> </a:t>
            </a:r>
            <a:r>
              <a:rPr lang="en-US" dirty="0" err="1" smtClean="0"/>
              <a:t>összetétel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határozza</a:t>
            </a:r>
            <a:r>
              <a:rPr lang="en-US" dirty="0" smtClean="0"/>
              <a:t> meg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</a:t>
            </a:r>
            <a:r>
              <a:rPr lang="en-US" dirty="0" smtClean="0"/>
              <a:t> </a:t>
            </a:r>
            <a:r>
              <a:rPr lang="en-US" dirty="0" err="1" smtClean="0"/>
              <a:t>összes</a:t>
            </a:r>
            <a:r>
              <a:rPr lang="en-US" dirty="0" smtClean="0"/>
              <a:t> </a:t>
            </a:r>
            <a:r>
              <a:rPr lang="en-US" dirty="0" err="1" smtClean="0"/>
              <a:t>tulajdonságát</a:t>
            </a:r>
            <a:endParaRPr lang="en-US" dirty="0" smtClean="0"/>
          </a:p>
          <a:p>
            <a:pPr lvl="1"/>
            <a:r>
              <a:rPr lang="en-US" dirty="0" smtClean="0"/>
              <a:t>Pl.: </a:t>
            </a:r>
            <a:r>
              <a:rPr lang="en-US" dirty="0" err="1" smtClean="0"/>
              <a:t>Konzervdoboz</a:t>
            </a:r>
            <a:r>
              <a:rPr lang="en-US" dirty="0" smtClean="0"/>
              <a:t> (tin)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nyitó</a:t>
            </a:r>
            <a:r>
              <a:rPr lang="en-US" dirty="0" smtClean="0"/>
              <a:t> </a:t>
            </a:r>
            <a:r>
              <a:rPr lang="en-US" dirty="0" err="1" smtClean="0"/>
              <a:t>ugyanabból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anyagból</a:t>
            </a:r>
            <a:r>
              <a:rPr lang="en-US" dirty="0" smtClean="0"/>
              <a:t> van</a:t>
            </a:r>
          </a:p>
          <a:p>
            <a:pPr lvl="1"/>
            <a:r>
              <a:rPr lang="en-US" dirty="0" err="1" smtClean="0"/>
              <a:t>Korund</a:t>
            </a:r>
            <a:r>
              <a:rPr lang="en-US" dirty="0" smtClean="0"/>
              <a:t>, </a:t>
            </a:r>
            <a:r>
              <a:rPr lang="en-US" dirty="0" err="1" smtClean="0"/>
              <a:t>zafír</a:t>
            </a:r>
            <a:r>
              <a:rPr lang="en-US" dirty="0" smtClean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rubin</a:t>
            </a:r>
            <a:r>
              <a:rPr lang="en-US" dirty="0" smtClean="0"/>
              <a:t> </a:t>
            </a:r>
            <a:r>
              <a:rPr lang="en-US" dirty="0" err="1" smtClean="0"/>
              <a:t>ugyanúgy</a:t>
            </a:r>
            <a:r>
              <a:rPr lang="en-US" dirty="0" smtClean="0"/>
              <a:t> Al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  <a:r>
              <a:rPr lang="en-US" baseline="-25000" dirty="0" smtClean="0"/>
              <a:t>3</a:t>
            </a:r>
          </a:p>
          <a:p>
            <a:pPr lvl="1"/>
            <a:r>
              <a:rPr lang="en-US" dirty="0" smtClean="0"/>
              <a:t>C: </a:t>
            </a:r>
            <a:r>
              <a:rPr lang="en-US" dirty="0" err="1" smtClean="0"/>
              <a:t>gyémánt</a:t>
            </a:r>
            <a:r>
              <a:rPr lang="en-US" dirty="0" smtClean="0"/>
              <a:t>, </a:t>
            </a:r>
            <a:r>
              <a:rPr lang="en-US" dirty="0" err="1" smtClean="0"/>
              <a:t>grafit</a:t>
            </a:r>
            <a:endParaRPr lang="en-US" dirty="0" smtClean="0"/>
          </a:p>
          <a:p>
            <a:pPr lvl="1"/>
            <a:r>
              <a:rPr lang="en-US" dirty="0"/>
              <a:t>SiO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dirty="0" err="1"/>
              <a:t>üveg</a:t>
            </a:r>
            <a:r>
              <a:rPr lang="en-US" dirty="0"/>
              <a:t>, </a:t>
            </a:r>
            <a:r>
              <a:rPr lang="en-US" dirty="0" err="1"/>
              <a:t>kvarc</a:t>
            </a:r>
            <a:r>
              <a:rPr lang="en-US" dirty="0"/>
              <a:t>, </a:t>
            </a:r>
            <a:r>
              <a:rPr lang="en-US" dirty="0" err="1"/>
              <a:t>további</a:t>
            </a:r>
            <a:r>
              <a:rPr lang="en-US" dirty="0"/>
              <a:t> 10 </a:t>
            </a:r>
            <a:r>
              <a:rPr lang="en-US" dirty="0" err="1" smtClean="0"/>
              <a:t>módosulat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9991" y="1593870"/>
            <a:ext cx="1685071" cy="22075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8288" y="3917990"/>
            <a:ext cx="2308476" cy="2308476"/>
          </a:xfrm>
          <a:prstGeom prst="rect">
            <a:avLst/>
          </a:prstGeom>
        </p:spPr>
      </p:pic>
      <p:sp>
        <p:nvSpPr>
          <p:cNvPr id="6" name="Up-Down Arrow 5"/>
          <p:cNvSpPr/>
          <p:nvPr/>
        </p:nvSpPr>
        <p:spPr>
          <a:xfrm>
            <a:off x="7456160" y="3801387"/>
            <a:ext cx="372732" cy="637903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88105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Kristályos szerkezet?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0401" y="1593870"/>
            <a:ext cx="4864100" cy="4616430"/>
          </a:xfrm>
        </p:spPr>
        <p:txBody>
          <a:bodyPr/>
          <a:lstStyle/>
          <a:p>
            <a:r>
              <a:rPr lang="hu-HU" dirty="0" smtClean="0"/>
              <a:t>Kristályok szeretnek szabályos alakzatokat alkotni</a:t>
            </a:r>
          </a:p>
          <a:p>
            <a:pPr lvl="1"/>
            <a:r>
              <a:rPr lang="en-US" dirty="0" smtClean="0"/>
              <a:t>A</a:t>
            </a:r>
            <a:r>
              <a:rPr lang="hu-HU" dirty="0" smtClean="0"/>
              <a:t>z atomok szabályos rendben vannak</a:t>
            </a:r>
          </a:p>
          <a:p>
            <a:pPr lvl="1"/>
            <a:r>
              <a:rPr lang="hu-HU" dirty="0" smtClean="0"/>
              <a:t>19. század végére leírták az összes előforduló kristályszerkezetet</a:t>
            </a:r>
          </a:p>
          <a:p>
            <a:r>
              <a:rPr lang="hu-HU" dirty="0" smtClean="0"/>
              <a:t>Hogyan lehetne bizonyítani a szabályos elrendeződést?</a:t>
            </a:r>
          </a:p>
          <a:p>
            <a:r>
              <a:rPr lang="hu-HU" dirty="0" smtClean="0"/>
              <a:t>Hogyan lehetne meghatározni a pontos atomi szerkezetet?</a:t>
            </a:r>
          </a:p>
        </p:txBody>
      </p:sp>
      <p:pic>
        <p:nvPicPr>
          <p:cNvPr id="4" name="Picture 3" descr="pyrite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300" y="1384300"/>
            <a:ext cx="2441575" cy="2583937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5956300" y="3942073"/>
            <a:ext cx="2441575" cy="50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Pirit</a:t>
            </a:r>
            <a:r>
              <a:rPr lang="en-US" dirty="0" smtClean="0"/>
              <a:t> (FeS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6" name="Picture 5" descr="bubble_raft_bound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681" y="4576414"/>
            <a:ext cx="2775812" cy="2086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34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Diffrakció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7" y="1352592"/>
            <a:ext cx="3887788" cy="587354"/>
          </a:xfrm>
        </p:spPr>
        <p:txBody>
          <a:bodyPr/>
          <a:lstStyle/>
          <a:p>
            <a:r>
              <a:rPr lang="hu-HU" dirty="0" smtClean="0"/>
              <a:t>Diffrakció optikai rácson:</a:t>
            </a:r>
          </a:p>
          <a:p>
            <a:pPr lvl="1"/>
            <a:endParaRPr lang="hu-HU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47835289"/>
              </p:ext>
            </p:extLst>
          </p:nvPr>
        </p:nvGraphicFramePr>
        <p:xfrm>
          <a:off x="1103845" y="1851046"/>
          <a:ext cx="2185456" cy="5699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Equation" r:id="rId3" imgW="800100" imgH="215900" progId="Equation.3">
                  <p:embed/>
                </p:oleObj>
              </mc:Choice>
              <mc:Fallback>
                <p:oleObj name="Equation" r:id="rId3" imgW="800100" imgH="215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103845" y="1851046"/>
                        <a:ext cx="2185456" cy="5699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 descr="diffrakcio_opt_ra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90" y="3835399"/>
            <a:ext cx="3620710" cy="2715533"/>
          </a:xfrm>
          <a:prstGeom prst="rect">
            <a:avLst/>
          </a:prstGeom>
        </p:spPr>
      </p:pic>
      <p:pic>
        <p:nvPicPr>
          <p:cNvPr id="8" name="Picture 7" descr="diffraction_rainbow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67" y="1851046"/>
            <a:ext cx="3225800" cy="1902300"/>
          </a:xfrm>
          <a:prstGeom prst="rect">
            <a:avLst/>
          </a:prstGeom>
        </p:spPr>
      </p:pic>
      <p:pic>
        <p:nvPicPr>
          <p:cNvPr id="9" name="Picture 8" descr="An_incandescent_light-bulb_viewed_through_a_transmissive_diffraction_grating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113" y="2823007"/>
            <a:ext cx="2628900" cy="3380014"/>
          </a:xfrm>
          <a:prstGeom prst="rect">
            <a:avLst/>
          </a:prstGeom>
        </p:spPr>
      </p:pic>
      <p:pic>
        <p:nvPicPr>
          <p:cNvPr id="5" name="Picture 4" descr="optikai_racs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600" y="185603"/>
            <a:ext cx="3302000" cy="2384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716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A fény spektruma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593871"/>
            <a:ext cx="1144588" cy="831830"/>
          </a:xfrm>
        </p:spPr>
        <p:txBody>
          <a:bodyPr/>
          <a:lstStyle/>
          <a:p>
            <a:r>
              <a:rPr lang="hu-HU" dirty="0" smtClean="0"/>
              <a:t>sef</a:t>
            </a:r>
            <a:endParaRPr lang="hu-HU" dirty="0"/>
          </a:p>
        </p:txBody>
      </p:sp>
      <p:pic>
        <p:nvPicPr>
          <p:cNvPr id="5" name="Picture 4" descr="spectrum_of_light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1555770"/>
            <a:ext cx="7359320" cy="48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3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Röntgen sugarak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100" y="1593871"/>
            <a:ext cx="3200401" cy="2508230"/>
          </a:xfrm>
        </p:spPr>
        <p:txBody>
          <a:bodyPr/>
          <a:lstStyle/>
          <a:p>
            <a:r>
              <a:rPr lang="hu-HU" dirty="0" smtClean="0"/>
              <a:t>Gyors elektronok csapódnak be egy Cu vagy W anódba</a:t>
            </a:r>
          </a:p>
          <a:p>
            <a:pPr lvl="1"/>
            <a:r>
              <a:rPr lang="hu-HU" dirty="0" smtClean="0"/>
              <a:t>Röntgen fotonok keletkeznek</a:t>
            </a:r>
            <a:endParaRPr lang="hu-HU" dirty="0"/>
          </a:p>
        </p:txBody>
      </p:sp>
      <p:pic>
        <p:nvPicPr>
          <p:cNvPr id="4" name="Picture 3" descr="x-ray_tub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2" t="18114" r="10094" b="7238"/>
          <a:stretch/>
        </p:blipFill>
        <p:spPr>
          <a:xfrm>
            <a:off x="4613275" y="1339870"/>
            <a:ext cx="3632200" cy="2625073"/>
          </a:xfrm>
          <a:prstGeom prst="rect">
            <a:avLst/>
          </a:prstGeom>
        </p:spPr>
      </p:pic>
      <p:pic>
        <p:nvPicPr>
          <p:cNvPr id="5" name="Picture 4" descr="K_alph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86" y="3867374"/>
            <a:ext cx="3754914" cy="2635027"/>
          </a:xfrm>
          <a:prstGeom prst="rect">
            <a:avLst/>
          </a:prstGeom>
        </p:spPr>
      </p:pic>
      <p:pic>
        <p:nvPicPr>
          <p:cNvPr id="6" name="Picture 5" descr="Ag_spectr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615" y="3964943"/>
            <a:ext cx="3416514" cy="255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971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Laué kísérlet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14471"/>
            <a:ext cx="4191001" cy="4210029"/>
          </a:xfrm>
        </p:spPr>
        <p:txBody>
          <a:bodyPr>
            <a:normAutofit/>
          </a:bodyPr>
          <a:lstStyle/>
          <a:p>
            <a:r>
              <a:rPr lang="hu-HU" dirty="0" smtClean="0"/>
              <a:t>Laué reflexió egykristályon:</a:t>
            </a:r>
          </a:p>
          <a:p>
            <a:pPr lvl="1"/>
            <a:r>
              <a:rPr lang="hu-HU" dirty="0" smtClean="0"/>
              <a:t>Röntgen fény bizonyos irányokban szóródik</a:t>
            </a:r>
          </a:p>
          <a:p>
            <a:r>
              <a:rPr lang="hu-HU" dirty="0" smtClean="0"/>
              <a:t>Nobel-díj:</a:t>
            </a:r>
          </a:p>
          <a:p>
            <a:pPr lvl="1"/>
            <a:r>
              <a:rPr lang="hu-HU" dirty="0" smtClean="0"/>
              <a:t>Laué (1914): első Röntgen diffrakció</a:t>
            </a:r>
          </a:p>
          <a:p>
            <a:pPr lvl="1"/>
            <a:r>
              <a:rPr lang="hu-HU" dirty="0" smtClean="0"/>
              <a:t>Bragg (1915): kristályszerkezet meghatározása</a:t>
            </a:r>
          </a:p>
          <a:p>
            <a:pPr lvl="1"/>
            <a:r>
              <a:rPr lang="en-US" dirty="0" smtClean="0"/>
              <a:t>T</a:t>
            </a:r>
            <a:r>
              <a:rPr lang="hu-HU" dirty="0" smtClean="0"/>
              <a:t>ovábbi 20 diffrakciós témában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901" y="3123529"/>
            <a:ext cx="3695700" cy="1696639"/>
          </a:xfrm>
          <a:prstGeom prst="rect">
            <a:avLst/>
          </a:prstGeom>
        </p:spPr>
      </p:pic>
      <p:pic>
        <p:nvPicPr>
          <p:cNvPr id="8" name="Picture 7" descr="diamondstructure-brag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100" y="4676058"/>
            <a:ext cx="1936697" cy="1889842"/>
          </a:xfrm>
          <a:prstGeom prst="rect">
            <a:avLst/>
          </a:prstGeom>
        </p:spPr>
      </p:pic>
      <p:pic>
        <p:nvPicPr>
          <p:cNvPr id="10" name="Picture 9" descr="Laue_pattern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6575" y="1193891"/>
            <a:ext cx="2717800" cy="1929638"/>
          </a:xfrm>
          <a:prstGeom prst="rect">
            <a:avLst/>
          </a:prstGeom>
        </p:spPr>
      </p:pic>
      <p:pic>
        <p:nvPicPr>
          <p:cNvPr id="11" name="Picture 10" descr="laue_cylind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99" y="5355212"/>
            <a:ext cx="2984501" cy="123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529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STM</a:t>
            </a:r>
            <a:endParaRPr lang="hu-H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813" y="3987800"/>
            <a:ext cx="2944813" cy="2692400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49287" y="1517671"/>
            <a:ext cx="3681414" cy="3371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dirty="0" smtClean="0"/>
              <a:t>STM (scanning tunneling microscopy/pásztázó alagútmikroszkópia)</a:t>
            </a:r>
          </a:p>
          <a:p>
            <a:endParaRPr lang="hu-HU" sz="800" dirty="0" smtClean="0"/>
          </a:p>
          <a:p>
            <a:r>
              <a:rPr lang="hu-HU" dirty="0" smtClean="0"/>
              <a:t>Grafén szerkezete</a:t>
            </a:r>
            <a:endParaRPr lang="hu-HU" dirty="0"/>
          </a:p>
        </p:txBody>
      </p:sp>
      <p:pic>
        <p:nvPicPr>
          <p:cNvPr id="6" name="Picture 5" descr="ScanningTunnelingMicroscope_schemati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713" y="1555771"/>
            <a:ext cx="4415088" cy="361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9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Kristályszerkezetek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593870"/>
            <a:ext cx="3671887" cy="48958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Két</a:t>
            </a:r>
            <a:r>
              <a:rPr lang="en-US" b="1" dirty="0" smtClean="0"/>
              <a:t> </a:t>
            </a:r>
            <a:r>
              <a:rPr lang="en-US" b="1" dirty="0" err="1" smtClean="0"/>
              <a:t>dimenziós</a:t>
            </a:r>
            <a:r>
              <a:rPr lang="en-US" b="1" dirty="0" smtClean="0"/>
              <a:t> </a:t>
            </a:r>
            <a:r>
              <a:rPr lang="en-US" b="1" dirty="0" err="1" smtClean="0"/>
              <a:t>rácsok</a:t>
            </a:r>
            <a:endParaRPr lang="en-US" b="1" dirty="0" smtClean="0"/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b="1" dirty="0" smtClean="0"/>
          </a:p>
          <a:p>
            <a:pPr marL="0" indent="0">
              <a:buNone/>
            </a:pPr>
            <a:endParaRPr lang="en-US" sz="800" b="1" dirty="0" smtClean="0"/>
          </a:p>
          <a:p>
            <a:r>
              <a:rPr lang="en-US" dirty="0" err="1" smtClean="0"/>
              <a:t>Grafén</a:t>
            </a:r>
            <a:endParaRPr lang="en-US" dirty="0" smtClean="0"/>
          </a:p>
          <a:p>
            <a:pPr lvl="1"/>
            <a:r>
              <a:rPr lang="en-US" dirty="0" err="1"/>
              <a:t>r</a:t>
            </a:r>
            <a:r>
              <a:rPr lang="en-US" dirty="0" err="1" smtClean="0"/>
              <a:t>ács</a:t>
            </a:r>
            <a:r>
              <a:rPr lang="en-US" dirty="0" smtClean="0"/>
              <a:t> = </a:t>
            </a:r>
            <a:r>
              <a:rPr lang="en-US" dirty="0" err="1" smtClean="0"/>
              <a:t>pontrács</a:t>
            </a:r>
            <a:r>
              <a:rPr lang="en-US" dirty="0" smtClean="0"/>
              <a:t> + </a:t>
            </a:r>
            <a:r>
              <a:rPr lang="en-US" dirty="0" err="1" smtClean="0"/>
              <a:t>bázis</a:t>
            </a:r>
            <a:endParaRPr lang="en-US" dirty="0" smtClean="0"/>
          </a:p>
          <a:p>
            <a:pPr lvl="1"/>
            <a:r>
              <a:rPr lang="en-US" dirty="0" err="1" smtClean="0"/>
              <a:t>Bázis</a:t>
            </a:r>
            <a:r>
              <a:rPr lang="en-US" dirty="0" smtClean="0"/>
              <a:t>: 2 C atom</a:t>
            </a:r>
          </a:p>
          <a:p>
            <a:pPr lvl="1"/>
            <a:r>
              <a:rPr lang="en-US" dirty="0" err="1" smtClean="0"/>
              <a:t>Pontrács</a:t>
            </a:r>
            <a:r>
              <a:rPr lang="en-US" dirty="0" smtClean="0"/>
              <a:t>: </a:t>
            </a:r>
            <a:r>
              <a:rPr lang="en-US" dirty="0" err="1" smtClean="0"/>
              <a:t>hexagonális</a:t>
            </a: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15959"/>
          <a:stretch/>
        </p:blipFill>
        <p:spPr>
          <a:xfrm>
            <a:off x="2286000" y="2133388"/>
            <a:ext cx="4572000" cy="1573714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89200" y="3751573"/>
            <a:ext cx="1639887" cy="507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Négyzetes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843066" y="3705804"/>
            <a:ext cx="1797844" cy="551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err="1" smtClean="0"/>
              <a:t>Hexagonális</a:t>
            </a:r>
            <a:endParaRPr lang="en-US" dirty="0" smtClean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1700" y="4584700"/>
            <a:ext cx="2946400" cy="1657350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4000" y="4398614"/>
            <a:ext cx="8623300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876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Kristályszerkezetek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Pontrács</a:t>
            </a:r>
            <a:r>
              <a:rPr lang="en-US" dirty="0" smtClean="0"/>
              <a:t>:</a:t>
            </a:r>
          </a:p>
          <a:p>
            <a:pPr lvl="1"/>
            <a:r>
              <a:rPr lang="en-US" dirty="0" smtClean="0"/>
              <a:t>            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err="1" smtClean="0"/>
              <a:t>transzlációs</a:t>
            </a:r>
            <a:r>
              <a:rPr lang="en-US" dirty="0" smtClean="0"/>
              <a:t> </a:t>
            </a:r>
            <a:r>
              <a:rPr lang="en-US" dirty="0" err="1" smtClean="0"/>
              <a:t>vektor</a:t>
            </a:r>
            <a:endParaRPr lang="en-US" dirty="0" smtClean="0"/>
          </a:p>
          <a:p>
            <a:pPr lvl="1"/>
            <a:r>
              <a:rPr lang="en-US" b="1" i="1" dirty="0" err="1" smtClean="0">
                <a:latin typeface="Times New Roman"/>
                <a:cs typeface="Times New Roman"/>
              </a:rPr>
              <a:t>a</a:t>
            </a:r>
            <a:r>
              <a:rPr lang="en-US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dirty="0" smtClean="0"/>
              <a:t>: elemi </a:t>
            </a:r>
            <a:r>
              <a:rPr lang="en-US" dirty="0" err="1" smtClean="0"/>
              <a:t>transzlációs</a:t>
            </a:r>
            <a:r>
              <a:rPr lang="en-US" dirty="0" smtClean="0"/>
              <a:t> </a:t>
            </a:r>
            <a:r>
              <a:rPr lang="en-US" dirty="0" err="1" smtClean="0"/>
              <a:t>vektor</a:t>
            </a:r>
            <a:endParaRPr lang="en-US" dirty="0" smtClean="0"/>
          </a:p>
          <a:p>
            <a:pPr lvl="1"/>
            <a:r>
              <a:rPr lang="en-US" dirty="0" smtClean="0"/>
              <a:t>Elemi </a:t>
            </a:r>
            <a:r>
              <a:rPr lang="en-US" dirty="0" err="1" smtClean="0"/>
              <a:t>cella</a:t>
            </a:r>
            <a:r>
              <a:rPr lang="en-US" dirty="0" smtClean="0"/>
              <a:t>: </a:t>
            </a:r>
            <a:r>
              <a:rPr lang="en-US" dirty="0" err="1" smtClean="0"/>
              <a:t>az</a:t>
            </a:r>
            <a:r>
              <a:rPr lang="en-US" dirty="0" smtClean="0"/>
              <a:t> (</a:t>
            </a:r>
            <a:r>
              <a:rPr lang="en-US" b="1" i="1" dirty="0" smtClean="0"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latin typeface="Times New Roman"/>
                <a:cs typeface="Times New Roman"/>
              </a:rPr>
              <a:t>1</a:t>
            </a:r>
            <a:r>
              <a:rPr lang="en-US" dirty="0" smtClean="0"/>
              <a:t>, </a:t>
            </a:r>
            <a:r>
              <a:rPr lang="en-US" b="1" i="1" dirty="0" smtClean="0"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latin typeface="Times New Roman"/>
                <a:cs typeface="Times New Roman"/>
              </a:rPr>
              <a:t>2</a:t>
            </a:r>
            <a:r>
              <a:rPr lang="en-US" dirty="0" smtClean="0"/>
              <a:t>, </a:t>
            </a:r>
            <a:r>
              <a:rPr lang="en-US" b="1" i="1" dirty="0" smtClean="0">
                <a:latin typeface="Times New Roman"/>
                <a:cs typeface="Times New Roman"/>
              </a:rPr>
              <a:t>a</a:t>
            </a:r>
            <a:r>
              <a:rPr lang="en-US" baseline="-25000" dirty="0" smtClean="0">
                <a:latin typeface="Times New Roman"/>
                <a:cs typeface="Times New Roman"/>
              </a:rPr>
              <a:t>3</a:t>
            </a:r>
            <a:r>
              <a:rPr lang="en-US" dirty="0" smtClean="0"/>
              <a:t>) </a:t>
            </a:r>
            <a:r>
              <a:rPr lang="en-US" dirty="0" err="1" smtClean="0"/>
              <a:t>paralelepipedon</a:t>
            </a:r>
            <a:r>
              <a:rPr lang="en-US" dirty="0" smtClean="0"/>
              <a:t> (</a:t>
            </a:r>
            <a:r>
              <a:rPr lang="en-US" dirty="0" err="1" smtClean="0"/>
              <a:t>nincs</a:t>
            </a:r>
            <a:r>
              <a:rPr lang="en-US" dirty="0" smtClean="0"/>
              <a:t> benne </a:t>
            </a:r>
            <a:r>
              <a:rPr lang="en-US" dirty="0" err="1" smtClean="0"/>
              <a:t>rácspont</a:t>
            </a:r>
            <a:r>
              <a:rPr lang="en-US" dirty="0" smtClean="0"/>
              <a:t>, </a:t>
            </a:r>
            <a:r>
              <a:rPr lang="en-US" dirty="0" err="1" smtClean="0"/>
              <a:t>csak</a:t>
            </a:r>
            <a:r>
              <a:rPr lang="en-US" dirty="0" smtClean="0"/>
              <a:t> a </a:t>
            </a:r>
            <a:r>
              <a:rPr lang="en-US" dirty="0" err="1" smtClean="0"/>
              <a:t>csúcsaiban</a:t>
            </a:r>
            <a:r>
              <a:rPr lang="en-US" dirty="0" smtClean="0"/>
              <a:t>)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700" y="1733550"/>
            <a:ext cx="4140200" cy="292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650" y="2171700"/>
            <a:ext cx="952500" cy="279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6772" y="4020821"/>
            <a:ext cx="2101952" cy="20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49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Kristályszerkezetek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2184401"/>
            <a:ext cx="4775201" cy="952500"/>
          </a:xfrm>
        </p:spPr>
        <p:txBody>
          <a:bodyPr/>
          <a:lstStyle/>
          <a:p>
            <a:r>
              <a:rPr lang="en-US" dirty="0" err="1" smtClean="0"/>
              <a:t>Egyszerű</a:t>
            </a:r>
            <a:r>
              <a:rPr lang="en-US" dirty="0" smtClean="0"/>
              <a:t> </a:t>
            </a:r>
            <a:r>
              <a:rPr lang="en-US" dirty="0" err="1" smtClean="0"/>
              <a:t>köbös</a:t>
            </a:r>
            <a:r>
              <a:rPr lang="en-US" dirty="0" smtClean="0"/>
              <a:t> [simple cubic]</a:t>
            </a:r>
          </a:p>
          <a:p>
            <a:pPr lvl="1"/>
            <a:r>
              <a:rPr lang="en-US" dirty="0" smtClean="0"/>
              <a:t>Po (</a:t>
            </a:r>
            <a:r>
              <a:rPr lang="en-US" dirty="0" err="1" smtClean="0"/>
              <a:t>ez</a:t>
            </a:r>
            <a:r>
              <a:rPr lang="en-US" dirty="0" smtClean="0"/>
              <a:t> </a:t>
            </a:r>
            <a:r>
              <a:rPr lang="en-US" dirty="0" err="1" smtClean="0"/>
              <a:t>az</a:t>
            </a:r>
            <a:r>
              <a:rPr lang="en-US" dirty="0" smtClean="0"/>
              <a:t> </a:t>
            </a:r>
            <a:r>
              <a:rPr lang="en-US" dirty="0" err="1" smtClean="0"/>
              <a:t>egy</a:t>
            </a:r>
            <a:r>
              <a:rPr lang="en-US" dirty="0" smtClean="0"/>
              <a:t> </a:t>
            </a:r>
            <a:r>
              <a:rPr lang="en-US" dirty="0" err="1" smtClean="0"/>
              <a:t>elem</a:t>
            </a:r>
            <a:r>
              <a:rPr lang="en-US" dirty="0" smtClean="0"/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864" y="1390649"/>
            <a:ext cx="2848208" cy="2525505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584200" y="4432300"/>
            <a:ext cx="4775201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Lapcentrált</a:t>
            </a:r>
            <a:r>
              <a:rPr lang="en-US" dirty="0" smtClean="0"/>
              <a:t> </a:t>
            </a:r>
            <a:r>
              <a:rPr lang="en-US" dirty="0" err="1" smtClean="0"/>
              <a:t>köbös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[face centered cubic, </a:t>
            </a:r>
            <a:r>
              <a:rPr lang="en-US" dirty="0" err="1" smtClean="0"/>
              <a:t>fcc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Au, Ag, </a:t>
            </a:r>
            <a:r>
              <a:rPr lang="en-US" dirty="0" err="1" smtClean="0"/>
              <a:t>Pt</a:t>
            </a:r>
            <a:r>
              <a:rPr lang="en-US" dirty="0" smtClean="0"/>
              <a:t>, Al, Ni, </a:t>
            </a:r>
            <a:r>
              <a:rPr lang="en-US" dirty="0" err="1" smtClean="0"/>
              <a:t>Pb</a:t>
            </a:r>
            <a:r>
              <a:rPr lang="en-US" dirty="0" smtClean="0"/>
              <a:t>, Fe 912°C </a:t>
            </a:r>
            <a:r>
              <a:rPr lang="en-US" dirty="0" err="1" smtClean="0"/>
              <a:t>felett</a:t>
            </a:r>
            <a:r>
              <a:rPr lang="en-US" dirty="0" smtClean="0"/>
              <a:t>, </a:t>
            </a:r>
            <a:r>
              <a:rPr lang="en-US" dirty="0" err="1" smtClean="0"/>
              <a:t>stb</a:t>
            </a:r>
            <a:r>
              <a:rPr lang="en-US" dirty="0" smtClean="0"/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64" y="4025900"/>
            <a:ext cx="2848208" cy="250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0841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Célkitűzés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560272"/>
            <a:ext cx="7345363" cy="2430828"/>
          </a:xfrm>
        </p:spPr>
        <p:txBody>
          <a:bodyPr>
            <a:normAutofit/>
          </a:bodyPr>
          <a:lstStyle/>
          <a:p>
            <a:r>
              <a:rPr lang="hu-HU" dirty="0" smtClean="0"/>
              <a:t>Anyagok különböző tulajdonságainak közérthető fizikai magyarázata</a:t>
            </a:r>
          </a:p>
          <a:p>
            <a:r>
              <a:rPr lang="hu-HU" dirty="0" smtClean="0"/>
              <a:t>Nem törekszünk teljességre</a:t>
            </a:r>
          </a:p>
          <a:p>
            <a:r>
              <a:rPr lang="hu-HU" dirty="0"/>
              <a:t>K</a:t>
            </a:r>
            <a:r>
              <a:rPr lang="hu-HU" dirty="0" smtClean="0"/>
              <a:t>özismert és érdekes jelenségeket/alkalmazásokat vizsgálunk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140336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Kristályszerkezetek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1714500"/>
            <a:ext cx="4775201" cy="1701799"/>
          </a:xfrm>
        </p:spPr>
        <p:txBody>
          <a:bodyPr>
            <a:normAutofit/>
          </a:bodyPr>
          <a:lstStyle/>
          <a:p>
            <a:r>
              <a:rPr lang="en-US" dirty="0" err="1" smtClean="0"/>
              <a:t>Tércentrált</a:t>
            </a:r>
            <a:r>
              <a:rPr lang="en-US" dirty="0" smtClean="0"/>
              <a:t> </a:t>
            </a:r>
            <a:r>
              <a:rPr lang="en-US" dirty="0" err="1" smtClean="0"/>
              <a:t>köbös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[body centered cubic, bcc]</a:t>
            </a:r>
          </a:p>
          <a:p>
            <a:pPr lvl="1"/>
            <a:r>
              <a:rPr lang="en-US" dirty="0" smtClean="0"/>
              <a:t>Fe </a:t>
            </a:r>
            <a:r>
              <a:rPr lang="en-US" dirty="0"/>
              <a:t>912°C </a:t>
            </a:r>
            <a:r>
              <a:rPr lang="en-US" dirty="0" err="1" smtClean="0"/>
              <a:t>alatt</a:t>
            </a:r>
            <a:r>
              <a:rPr lang="en-US" dirty="0" smtClean="0"/>
              <a:t>, Mo, W, Cr, V, Na, K, </a:t>
            </a:r>
            <a:r>
              <a:rPr lang="en-US" dirty="0" err="1" smtClean="0"/>
              <a:t>stb</a:t>
            </a:r>
            <a:r>
              <a:rPr lang="en-US" dirty="0" smtClean="0"/>
              <a:t>.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584200" y="4318000"/>
            <a:ext cx="4622799" cy="1747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Szoros</a:t>
            </a:r>
            <a:r>
              <a:rPr lang="en-US" dirty="0" smtClean="0"/>
              <a:t> </a:t>
            </a:r>
            <a:r>
              <a:rPr lang="en-US" dirty="0" err="1" smtClean="0"/>
              <a:t>illeszkedésű</a:t>
            </a:r>
            <a:r>
              <a:rPr lang="en-US" dirty="0" smtClean="0"/>
              <a:t> </a:t>
            </a:r>
            <a:r>
              <a:rPr lang="en-US" dirty="0" err="1" smtClean="0"/>
              <a:t>hexagonális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[hexagonal close packed, </a:t>
            </a:r>
            <a:r>
              <a:rPr lang="en-US" dirty="0" err="1" smtClean="0"/>
              <a:t>hcp</a:t>
            </a:r>
            <a:r>
              <a:rPr lang="en-US" dirty="0" smtClean="0"/>
              <a:t>]</a:t>
            </a:r>
          </a:p>
          <a:p>
            <a:pPr lvl="1"/>
            <a:r>
              <a:rPr lang="en-US" dirty="0" smtClean="0"/>
              <a:t>Mg, Zn, Ti </a:t>
            </a:r>
            <a:r>
              <a:rPr lang="en-US" dirty="0" err="1" smtClean="0"/>
              <a:t>stb</a:t>
            </a:r>
            <a:r>
              <a:rPr lang="en-US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9864" y="1480106"/>
            <a:ext cx="2848208" cy="250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864" y="3982006"/>
            <a:ext cx="2794000" cy="275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282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Kristályszerkezetek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1" y="1511300"/>
            <a:ext cx="4368800" cy="4978400"/>
          </a:xfrm>
        </p:spPr>
        <p:txBody>
          <a:bodyPr>
            <a:normAutofit/>
          </a:bodyPr>
          <a:lstStyle/>
          <a:p>
            <a:r>
              <a:rPr lang="en-US" dirty="0" err="1"/>
              <a:t>NaCl</a:t>
            </a:r>
            <a:r>
              <a:rPr lang="en-US" dirty="0"/>
              <a:t> </a:t>
            </a:r>
            <a:r>
              <a:rPr lang="en-US" dirty="0" err="1"/>
              <a:t>szerkezet</a:t>
            </a:r>
            <a:endParaRPr lang="en-US" dirty="0"/>
          </a:p>
          <a:p>
            <a:pPr lvl="1"/>
            <a:r>
              <a:rPr lang="en-US" dirty="0" err="1"/>
              <a:t>Rács</a:t>
            </a:r>
            <a:r>
              <a:rPr lang="en-US" dirty="0"/>
              <a:t>: </a:t>
            </a:r>
            <a:r>
              <a:rPr lang="en-US" dirty="0" err="1"/>
              <a:t>fcc</a:t>
            </a:r>
            <a:endParaRPr lang="en-US" dirty="0"/>
          </a:p>
          <a:p>
            <a:pPr lvl="1"/>
            <a:r>
              <a:rPr lang="en-US" dirty="0" err="1"/>
              <a:t>Kétatomos</a:t>
            </a:r>
            <a:r>
              <a:rPr lang="en-US" dirty="0"/>
              <a:t> </a:t>
            </a:r>
            <a:r>
              <a:rPr lang="en-US" dirty="0" err="1"/>
              <a:t>bázis</a:t>
            </a:r>
            <a:endParaRPr lang="en-US" dirty="0"/>
          </a:p>
          <a:p>
            <a:pPr lvl="1"/>
            <a:r>
              <a:rPr lang="en-US" dirty="0" err="1"/>
              <a:t>NaCl</a:t>
            </a:r>
            <a:r>
              <a:rPr lang="en-US" dirty="0"/>
              <a:t>, </a:t>
            </a:r>
            <a:r>
              <a:rPr lang="en-US" dirty="0" err="1"/>
              <a:t>AgCl</a:t>
            </a:r>
            <a:r>
              <a:rPr lang="en-US" dirty="0"/>
              <a:t>, </a:t>
            </a:r>
            <a:r>
              <a:rPr lang="en-US" dirty="0" err="1"/>
              <a:t>CaO</a:t>
            </a:r>
            <a:r>
              <a:rPr lang="en-US" dirty="0"/>
              <a:t>, </a:t>
            </a:r>
            <a:r>
              <a:rPr lang="en-US" dirty="0" err="1"/>
              <a:t>LiF</a:t>
            </a:r>
            <a:r>
              <a:rPr lang="en-US" dirty="0"/>
              <a:t>, </a:t>
            </a:r>
            <a:r>
              <a:rPr lang="en-US" dirty="0" err="1"/>
              <a:t>stb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CsCl</a:t>
            </a:r>
            <a:r>
              <a:rPr lang="en-US" dirty="0" smtClean="0"/>
              <a:t> </a:t>
            </a:r>
            <a:r>
              <a:rPr lang="en-US" dirty="0" err="1" smtClean="0"/>
              <a:t>szerkezet</a:t>
            </a:r>
            <a:endParaRPr lang="en-US" dirty="0" smtClean="0"/>
          </a:p>
          <a:p>
            <a:pPr lvl="1"/>
            <a:r>
              <a:rPr lang="en-US" dirty="0" err="1" smtClean="0"/>
              <a:t>Rács</a:t>
            </a:r>
            <a:r>
              <a:rPr lang="en-US" dirty="0" smtClean="0"/>
              <a:t>: </a:t>
            </a:r>
            <a:r>
              <a:rPr lang="en-US" dirty="0" err="1" smtClean="0"/>
              <a:t>egyszerű</a:t>
            </a:r>
            <a:r>
              <a:rPr lang="en-US" dirty="0" smtClean="0"/>
              <a:t> </a:t>
            </a:r>
            <a:r>
              <a:rPr lang="en-US" dirty="0" err="1" smtClean="0"/>
              <a:t>köbös</a:t>
            </a:r>
            <a:endParaRPr lang="en-US" dirty="0" smtClean="0"/>
          </a:p>
          <a:p>
            <a:pPr lvl="1"/>
            <a:r>
              <a:rPr lang="en-US" dirty="0" err="1" smtClean="0"/>
              <a:t>Kétatomos</a:t>
            </a:r>
            <a:r>
              <a:rPr lang="en-US" dirty="0" smtClean="0"/>
              <a:t> </a:t>
            </a:r>
            <a:r>
              <a:rPr lang="en-US" dirty="0" err="1" smtClean="0"/>
              <a:t>bázis</a:t>
            </a:r>
            <a:endParaRPr lang="en-US" dirty="0" smtClean="0"/>
          </a:p>
          <a:p>
            <a:pPr lvl="1"/>
            <a:r>
              <a:rPr lang="en-US" dirty="0" err="1" smtClean="0"/>
              <a:t>CsCl</a:t>
            </a:r>
            <a:r>
              <a:rPr lang="en-US" dirty="0" smtClean="0"/>
              <a:t>, </a:t>
            </a:r>
            <a:r>
              <a:rPr lang="en-US" dirty="0" err="1" smtClean="0"/>
              <a:t>CsBr</a:t>
            </a:r>
            <a:r>
              <a:rPr lang="en-US" dirty="0" smtClean="0"/>
              <a:t>, </a:t>
            </a:r>
            <a:r>
              <a:rPr lang="en-US" i="1" dirty="0" smtClean="0">
                <a:latin typeface="Times"/>
                <a:cs typeface="Times"/>
              </a:rPr>
              <a:t>β</a:t>
            </a:r>
            <a:r>
              <a:rPr lang="en-US" dirty="0" smtClean="0"/>
              <a:t> </a:t>
            </a:r>
            <a:r>
              <a:rPr lang="en-US" dirty="0" err="1" smtClean="0"/>
              <a:t>sárgaréz</a:t>
            </a:r>
            <a:r>
              <a:rPr lang="en-US" dirty="0" smtClean="0"/>
              <a:t> (</a:t>
            </a:r>
            <a:r>
              <a:rPr lang="en-US" dirty="0" err="1" smtClean="0"/>
              <a:t>CuZn</a:t>
            </a:r>
            <a:r>
              <a:rPr lang="en-US" dirty="0" smtClean="0"/>
              <a:t>, [brass]), </a:t>
            </a:r>
            <a:r>
              <a:rPr lang="en-US" dirty="0" err="1" smtClean="0"/>
              <a:t>AgZn</a:t>
            </a:r>
            <a:r>
              <a:rPr lang="en-US" dirty="0" smtClean="0"/>
              <a:t>, </a:t>
            </a:r>
            <a:r>
              <a:rPr lang="en-US" dirty="0" err="1" smtClean="0"/>
              <a:t>stb</a:t>
            </a:r>
            <a:r>
              <a:rPr lang="en-US" dirty="0" smtClean="0"/>
              <a:t>.</a:t>
            </a:r>
            <a:endParaRPr lang="en-US" dirty="0"/>
          </a:p>
          <a:p>
            <a:r>
              <a:rPr lang="en-US" dirty="0" err="1" smtClean="0"/>
              <a:t>Sok</a:t>
            </a:r>
            <a:r>
              <a:rPr lang="en-US" dirty="0" smtClean="0"/>
              <a:t> </a:t>
            </a:r>
            <a:r>
              <a:rPr lang="en-US" dirty="0" err="1" smtClean="0"/>
              <a:t>egyéb</a:t>
            </a:r>
            <a:r>
              <a:rPr lang="en-US" dirty="0" smtClean="0"/>
              <a:t> van </a:t>
            </a:r>
            <a:r>
              <a:rPr lang="en-US" dirty="0" err="1" smtClean="0"/>
              <a:t>még</a:t>
            </a:r>
            <a:r>
              <a:rPr lang="en-US" dirty="0" smtClean="0"/>
              <a:t>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7770" y="3886200"/>
            <a:ext cx="3686629" cy="2336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900" y="1429306"/>
            <a:ext cx="3693972" cy="250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485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Rácshibák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1" y="1397000"/>
            <a:ext cx="4838700" cy="5165724"/>
          </a:xfrm>
        </p:spPr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 err="1" smtClean="0"/>
              <a:t>természetben</a:t>
            </a:r>
            <a:r>
              <a:rPr lang="en-US" dirty="0" smtClean="0"/>
              <a:t> </a:t>
            </a:r>
            <a:r>
              <a:rPr lang="en-US" dirty="0" err="1" smtClean="0"/>
              <a:t>előforduló</a:t>
            </a:r>
            <a:r>
              <a:rPr lang="en-US" dirty="0" smtClean="0"/>
              <a:t> </a:t>
            </a:r>
            <a:r>
              <a:rPr lang="en-US" dirty="0" err="1" smtClean="0"/>
              <a:t>kristályos</a:t>
            </a:r>
            <a:r>
              <a:rPr lang="en-US" dirty="0" smtClean="0"/>
              <a:t> </a:t>
            </a:r>
            <a:r>
              <a:rPr lang="en-US" dirty="0" err="1" smtClean="0"/>
              <a:t>anyagok</a:t>
            </a:r>
            <a:r>
              <a:rPr lang="en-US" dirty="0" smtClean="0"/>
              <a:t> </a:t>
            </a:r>
            <a:r>
              <a:rPr lang="en-US" dirty="0" err="1" smtClean="0"/>
              <a:t>szerkezete</a:t>
            </a:r>
            <a:r>
              <a:rPr lang="en-US" dirty="0" smtClean="0"/>
              <a:t> </a:t>
            </a:r>
            <a:r>
              <a:rPr lang="en-US" dirty="0" err="1" smtClean="0"/>
              <a:t>általában</a:t>
            </a:r>
            <a:r>
              <a:rPr lang="en-US" dirty="0" smtClean="0"/>
              <a:t> </a:t>
            </a:r>
            <a:r>
              <a:rPr lang="en-US" dirty="0" err="1" smtClean="0"/>
              <a:t>nem</a:t>
            </a:r>
            <a:r>
              <a:rPr lang="en-US" dirty="0" smtClean="0"/>
              <a:t> </a:t>
            </a:r>
            <a:r>
              <a:rPr lang="en-US" dirty="0" err="1" smtClean="0"/>
              <a:t>tökéletes</a:t>
            </a:r>
            <a:r>
              <a:rPr lang="en-US" dirty="0" smtClean="0"/>
              <a:t>: </a:t>
            </a:r>
            <a:r>
              <a:rPr lang="en-US" i="1" dirty="0" err="1" smtClean="0"/>
              <a:t>rácshibák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Egykristály-polikristály</a:t>
            </a:r>
            <a:endParaRPr lang="en-US" dirty="0" smtClean="0"/>
          </a:p>
          <a:p>
            <a:r>
              <a:rPr lang="en-US" dirty="0" err="1" smtClean="0"/>
              <a:t>Szemcseméret</a:t>
            </a:r>
            <a:r>
              <a:rPr lang="en-US" dirty="0" smtClean="0"/>
              <a:t> (</a:t>
            </a:r>
            <a:r>
              <a:rPr lang="en-US" i="1" dirty="0" smtClean="0"/>
              <a:t>d</a:t>
            </a:r>
            <a:r>
              <a:rPr lang="en-US" dirty="0" smtClean="0"/>
              <a:t>) </a:t>
            </a:r>
            <a:r>
              <a:rPr lang="en-US" dirty="0" err="1" smtClean="0"/>
              <a:t>szerinti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osztályozás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d</a:t>
            </a:r>
            <a:r>
              <a:rPr lang="en-US" dirty="0" smtClean="0"/>
              <a:t> ~ </a:t>
            </a:r>
            <a:r>
              <a:rPr lang="en-US" dirty="0" err="1" smtClean="0"/>
              <a:t>pár</a:t>
            </a:r>
            <a:r>
              <a:rPr lang="en-US" dirty="0" smtClean="0"/>
              <a:t> mm: </a:t>
            </a:r>
            <a:r>
              <a:rPr lang="en-US" dirty="0" err="1" smtClean="0"/>
              <a:t>durvaszemcsés</a:t>
            </a:r>
            <a:endParaRPr lang="en-US" dirty="0" smtClean="0"/>
          </a:p>
          <a:p>
            <a:pPr lvl="2"/>
            <a:r>
              <a:rPr lang="en-US" dirty="0" smtClean="0"/>
              <a:t>Pl. Zn </a:t>
            </a:r>
            <a:r>
              <a:rPr lang="en-US" dirty="0" err="1" smtClean="0"/>
              <a:t>bevonat</a:t>
            </a:r>
            <a:r>
              <a:rPr lang="en-US" dirty="0" smtClean="0"/>
              <a:t> </a:t>
            </a:r>
            <a:r>
              <a:rPr lang="en-US" dirty="0" err="1" smtClean="0"/>
              <a:t>acélon</a:t>
            </a:r>
            <a:r>
              <a:rPr lang="en-US" dirty="0" smtClean="0"/>
              <a:t> (</a:t>
            </a:r>
            <a:r>
              <a:rPr lang="en-US" dirty="0" err="1" smtClean="0"/>
              <a:t>horgany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/>
              <a:t>d</a:t>
            </a:r>
            <a:r>
              <a:rPr lang="en-US" dirty="0" smtClean="0"/>
              <a:t> ~ 10 </a:t>
            </a:r>
            <a:r>
              <a:rPr lang="en-US" i="1" dirty="0" smtClean="0">
                <a:latin typeface="Times"/>
                <a:cs typeface="Times"/>
              </a:rPr>
              <a:t>μ</a:t>
            </a:r>
            <a:r>
              <a:rPr lang="en-US" dirty="0" smtClean="0"/>
              <a:t>m-0,1 mm: </a:t>
            </a:r>
            <a:r>
              <a:rPr lang="en-US" dirty="0" err="1" smtClean="0"/>
              <a:t>finomszemcsés</a:t>
            </a:r>
            <a:endParaRPr lang="en-US" dirty="0" smtClean="0"/>
          </a:p>
          <a:p>
            <a:pPr lvl="1"/>
            <a:r>
              <a:rPr lang="en-US" i="1" dirty="0"/>
              <a:t>d</a:t>
            </a:r>
            <a:r>
              <a:rPr lang="en-US" dirty="0"/>
              <a:t> ~ </a:t>
            </a:r>
            <a:r>
              <a:rPr lang="en-US" dirty="0" smtClean="0"/>
              <a:t>1-10 </a:t>
            </a:r>
            <a:r>
              <a:rPr lang="en-US" i="1" dirty="0" err="1" smtClean="0">
                <a:latin typeface="Times"/>
                <a:cs typeface="Times"/>
              </a:rPr>
              <a:t>μ</a:t>
            </a:r>
            <a:r>
              <a:rPr lang="en-US" dirty="0" err="1" smtClean="0"/>
              <a:t>m</a:t>
            </a:r>
            <a:r>
              <a:rPr lang="en-US" dirty="0" smtClean="0"/>
              <a:t>: </a:t>
            </a:r>
            <a:r>
              <a:rPr lang="en-US" dirty="0" err="1" smtClean="0"/>
              <a:t>mikroszemcsés</a:t>
            </a:r>
            <a:endParaRPr lang="en-US" dirty="0"/>
          </a:p>
          <a:p>
            <a:pPr lvl="1"/>
            <a:r>
              <a:rPr lang="en-US" i="1" dirty="0"/>
              <a:t>d</a:t>
            </a:r>
            <a:r>
              <a:rPr lang="en-US" dirty="0"/>
              <a:t> ~ </a:t>
            </a:r>
            <a:r>
              <a:rPr lang="en-US" dirty="0" smtClean="0"/>
              <a:t>10-100 nm</a:t>
            </a:r>
            <a:r>
              <a:rPr lang="en-US" dirty="0"/>
              <a:t>: </a:t>
            </a:r>
            <a:r>
              <a:rPr lang="en-US" dirty="0" err="1" smtClean="0"/>
              <a:t>nanoszemcsés</a:t>
            </a:r>
            <a:endParaRPr lang="en-US" dirty="0" smtClean="0"/>
          </a:p>
          <a:p>
            <a:pPr lvl="1"/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651" y="4305300"/>
            <a:ext cx="3009899" cy="2257424"/>
          </a:xfrm>
          <a:prstGeom prst="rect">
            <a:avLst/>
          </a:prstGeom>
        </p:spPr>
      </p:pic>
      <p:pic>
        <p:nvPicPr>
          <p:cNvPr id="5" name="Picture 4" descr="horg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650" y="1635157"/>
            <a:ext cx="3009899" cy="225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628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Pontszerű</a:t>
            </a:r>
            <a:r>
              <a:rPr lang="en-US" dirty="0" smtClean="0"/>
              <a:t> </a:t>
            </a:r>
            <a:r>
              <a:rPr lang="en-US" dirty="0" err="1" smtClean="0"/>
              <a:t>hibák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1593870"/>
            <a:ext cx="4876800" cy="4471651"/>
          </a:xfrm>
        </p:spPr>
        <p:txBody>
          <a:bodyPr/>
          <a:lstStyle/>
          <a:p>
            <a:r>
              <a:rPr lang="en-US" dirty="0" err="1" smtClean="0"/>
              <a:t>Vakancia</a:t>
            </a:r>
            <a:endParaRPr lang="en-US" dirty="0"/>
          </a:p>
          <a:p>
            <a:pPr lvl="1"/>
            <a:r>
              <a:rPr lang="en-US" dirty="0" err="1" smtClean="0"/>
              <a:t>Egy</a:t>
            </a:r>
            <a:r>
              <a:rPr lang="en-US" dirty="0" smtClean="0"/>
              <a:t> atom </a:t>
            </a:r>
            <a:r>
              <a:rPr lang="en-US" dirty="0" err="1" smtClean="0"/>
              <a:t>helyén</a:t>
            </a:r>
            <a:r>
              <a:rPr lang="en-US" dirty="0" smtClean="0"/>
              <a:t> </a:t>
            </a:r>
            <a:r>
              <a:rPr lang="en-US" dirty="0" err="1" smtClean="0"/>
              <a:t>nincs</a:t>
            </a:r>
            <a:r>
              <a:rPr lang="en-US" dirty="0" smtClean="0"/>
              <a:t> </a:t>
            </a:r>
            <a:r>
              <a:rPr lang="en-US" dirty="0" err="1" smtClean="0"/>
              <a:t>semmi</a:t>
            </a:r>
            <a:endParaRPr lang="en-US" dirty="0" smtClean="0"/>
          </a:p>
          <a:p>
            <a:pPr lvl="1"/>
            <a:r>
              <a:rPr lang="en-US" dirty="0" err="1" smtClean="0"/>
              <a:t>Termikus</a:t>
            </a:r>
            <a:r>
              <a:rPr lang="en-US" dirty="0" smtClean="0"/>
              <a:t> </a:t>
            </a:r>
            <a:r>
              <a:rPr lang="en-US" dirty="0" err="1" smtClean="0"/>
              <a:t>hiba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: </a:t>
            </a:r>
            <a:r>
              <a:rPr lang="en-US" dirty="0" err="1" smtClean="0"/>
              <a:t>vakanciakoncentráció</a:t>
            </a:r>
            <a:endParaRPr lang="en-US" dirty="0" smtClean="0"/>
          </a:p>
          <a:p>
            <a:pPr lvl="1"/>
            <a:r>
              <a:rPr lang="en-US" i="1" dirty="0" smtClean="0"/>
              <a:t>N</a:t>
            </a:r>
            <a:r>
              <a:rPr lang="en-US" dirty="0" smtClean="0"/>
              <a:t>: </a:t>
            </a:r>
            <a:r>
              <a:rPr lang="en-US" dirty="0" err="1" smtClean="0"/>
              <a:t>atomszám</a:t>
            </a:r>
            <a:endParaRPr lang="en-US" dirty="0" smtClean="0"/>
          </a:p>
          <a:p>
            <a:pPr lvl="1"/>
            <a:r>
              <a:rPr lang="en-US" i="1" dirty="0" err="1" smtClean="0"/>
              <a:t>E</a:t>
            </a:r>
            <a:r>
              <a:rPr lang="en-US" baseline="30000" dirty="0" err="1" smtClean="0"/>
              <a:t>F</a:t>
            </a:r>
            <a:r>
              <a:rPr lang="en-US" baseline="-25000" dirty="0" err="1" smtClean="0"/>
              <a:t>vac</a:t>
            </a:r>
            <a:r>
              <a:rPr lang="en-US" dirty="0" smtClean="0"/>
              <a:t>: </a:t>
            </a:r>
            <a:r>
              <a:rPr lang="en-US" dirty="0" err="1" smtClean="0"/>
              <a:t>vakancia</a:t>
            </a:r>
            <a:r>
              <a:rPr lang="en-US" dirty="0" smtClean="0"/>
              <a:t> </a:t>
            </a:r>
            <a:r>
              <a:rPr lang="en-US" dirty="0" err="1" smtClean="0"/>
              <a:t>keltési</a:t>
            </a:r>
            <a:r>
              <a:rPr lang="en-US" dirty="0" smtClean="0"/>
              <a:t> </a:t>
            </a:r>
            <a:r>
              <a:rPr lang="en-US" dirty="0" err="1" smtClean="0"/>
              <a:t>energia</a:t>
            </a:r>
            <a:endParaRPr lang="en-US" dirty="0" smtClean="0"/>
          </a:p>
          <a:p>
            <a:pPr lvl="2"/>
            <a:r>
              <a:rPr lang="en-US" i="1" dirty="0" err="1"/>
              <a:t>E</a:t>
            </a:r>
            <a:r>
              <a:rPr lang="en-US" baseline="30000" dirty="0" err="1"/>
              <a:t>F</a:t>
            </a:r>
            <a:r>
              <a:rPr lang="en-US" baseline="-25000" dirty="0" err="1"/>
              <a:t>vac</a:t>
            </a:r>
            <a:r>
              <a:rPr lang="en-US" dirty="0" smtClean="0">
                <a:latin typeface="Times"/>
                <a:cs typeface="Times"/>
              </a:rPr>
              <a:t> ≈ </a:t>
            </a:r>
            <a:r>
              <a:rPr lang="en-US" dirty="0" smtClean="0"/>
              <a:t>0,8-2 </a:t>
            </a:r>
            <a:r>
              <a:rPr lang="en-US" dirty="0" err="1" smtClean="0"/>
              <a:t>eV</a:t>
            </a:r>
            <a:r>
              <a:rPr lang="en-US" dirty="0" smtClean="0"/>
              <a:t> </a:t>
            </a:r>
            <a:r>
              <a:rPr lang="en-US" dirty="0" err="1" smtClean="0"/>
              <a:t>fémben</a:t>
            </a:r>
            <a:endParaRPr lang="en-US" dirty="0" smtClean="0"/>
          </a:p>
          <a:p>
            <a:pPr lvl="2"/>
            <a:r>
              <a:rPr lang="en-US" dirty="0" smtClean="0"/>
              <a:t>1 </a:t>
            </a:r>
            <a:r>
              <a:rPr lang="en-US" dirty="0" err="1" smtClean="0"/>
              <a:t>eV</a:t>
            </a:r>
            <a:r>
              <a:rPr lang="en-US" dirty="0" smtClean="0"/>
              <a:t> = 1,6 10</a:t>
            </a:r>
            <a:r>
              <a:rPr lang="en-US" baseline="30000" dirty="0" smtClean="0"/>
              <a:t>-19</a:t>
            </a:r>
            <a:r>
              <a:rPr lang="en-US" dirty="0" smtClean="0"/>
              <a:t> J</a:t>
            </a:r>
          </a:p>
          <a:p>
            <a:pPr lvl="2"/>
            <a:r>
              <a:rPr lang="en-US" i="1" dirty="0" err="1" smtClean="0"/>
              <a:t>kT</a:t>
            </a:r>
            <a:r>
              <a:rPr lang="en-US" dirty="0" smtClean="0"/>
              <a:t> = 0,025 </a:t>
            </a:r>
            <a:r>
              <a:rPr lang="en-US" dirty="0" err="1" smtClean="0"/>
              <a:t>eV</a:t>
            </a:r>
            <a:r>
              <a:rPr lang="en-US" dirty="0" smtClean="0"/>
              <a:t> (</a:t>
            </a:r>
            <a:r>
              <a:rPr lang="en-US" dirty="0" err="1" smtClean="0"/>
              <a:t>szobahőmérsékleten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5101" y="1352570"/>
            <a:ext cx="3492500" cy="2578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550" y="2844800"/>
            <a:ext cx="1562100" cy="406400"/>
          </a:xfrm>
          <a:prstGeom prst="rect">
            <a:avLst/>
          </a:prstGeom>
        </p:spPr>
      </p:pic>
      <p:pic>
        <p:nvPicPr>
          <p:cNvPr id="6" name="Picture 5" descr="Vacancy_in_maiz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401" y="4061131"/>
            <a:ext cx="3371086" cy="237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282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Vakanciák</a:t>
            </a:r>
            <a:r>
              <a:rPr lang="en-US" dirty="0" smtClean="0"/>
              <a:t> </a:t>
            </a:r>
            <a:r>
              <a:rPr lang="en-US" dirty="0" err="1" smtClean="0"/>
              <a:t>mérése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514600"/>
            <a:ext cx="4560888" cy="2768599"/>
          </a:xfrm>
        </p:spPr>
        <p:txBody>
          <a:bodyPr/>
          <a:lstStyle/>
          <a:p>
            <a:r>
              <a:rPr lang="en-US" dirty="0" smtClean="0"/>
              <a:t>Simmons-</a:t>
            </a:r>
            <a:r>
              <a:rPr lang="en-US" dirty="0" err="1" smtClean="0"/>
              <a:t>Baluffi</a:t>
            </a:r>
            <a:r>
              <a:rPr lang="en-US" dirty="0" smtClean="0"/>
              <a:t> </a:t>
            </a:r>
            <a:r>
              <a:rPr lang="en-US" dirty="0" err="1" smtClean="0"/>
              <a:t>kísérlet</a:t>
            </a:r>
            <a:r>
              <a:rPr lang="en-US" dirty="0" smtClean="0"/>
              <a:t> (1960)</a:t>
            </a:r>
          </a:p>
          <a:p>
            <a:pPr lvl="1"/>
            <a:r>
              <a:rPr lang="en-US" dirty="0" err="1" smtClean="0"/>
              <a:t>Hőtágulás</a:t>
            </a:r>
            <a:r>
              <a:rPr lang="en-US" dirty="0"/>
              <a:t> 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rácsállandó</a:t>
            </a:r>
            <a:r>
              <a:rPr lang="en-US" dirty="0" smtClean="0"/>
              <a:t> </a:t>
            </a:r>
            <a:r>
              <a:rPr lang="en-US" dirty="0" err="1" smtClean="0"/>
              <a:t>mérése</a:t>
            </a:r>
            <a:endParaRPr lang="en-US" dirty="0" smtClean="0"/>
          </a:p>
          <a:p>
            <a:pPr lvl="1"/>
            <a:r>
              <a:rPr lang="en-US" dirty="0" err="1" smtClean="0"/>
              <a:t>Kettő</a:t>
            </a:r>
            <a:r>
              <a:rPr lang="en-US" dirty="0" smtClean="0"/>
              <a:t> </a:t>
            </a:r>
            <a:r>
              <a:rPr lang="en-US" dirty="0" err="1" smtClean="0"/>
              <a:t>különbségéből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vakanciakoncentráció</a:t>
            </a:r>
            <a:r>
              <a:rPr lang="en-US" dirty="0" smtClean="0"/>
              <a:t> </a:t>
            </a:r>
            <a:r>
              <a:rPr lang="en-US" dirty="0" err="1" smtClean="0"/>
              <a:t>meghatározható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915" y="1771319"/>
            <a:ext cx="3134784" cy="4395802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4768813"/>
              </p:ext>
            </p:extLst>
          </p:nvPr>
        </p:nvGraphicFramePr>
        <p:xfrm>
          <a:off x="2540000" y="4572000"/>
          <a:ext cx="1808163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4" imgW="1028700" imgH="431800" progId="Equation.3">
                  <p:embed/>
                </p:oleObj>
              </mc:Choice>
              <mc:Fallback>
                <p:oleObj name="Equation" r:id="rId4" imgW="10287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0000" y="4572000"/>
                        <a:ext cx="1808163" cy="812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786166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Vakanciák</a:t>
            </a:r>
            <a:r>
              <a:rPr lang="en-US" dirty="0" smtClean="0"/>
              <a:t> </a:t>
            </a:r>
            <a:r>
              <a:rPr lang="en-US" dirty="0" err="1" smtClean="0"/>
              <a:t>mérése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93870"/>
            <a:ext cx="4851401" cy="4800600"/>
          </a:xfrm>
        </p:spPr>
        <p:txBody>
          <a:bodyPr/>
          <a:lstStyle/>
          <a:p>
            <a:r>
              <a:rPr lang="en-US" dirty="0" err="1" smtClean="0"/>
              <a:t>Ellenállásméréssel</a:t>
            </a:r>
            <a:endParaRPr lang="en-US" dirty="0" smtClean="0"/>
          </a:p>
          <a:p>
            <a:pPr lvl="1"/>
            <a:r>
              <a:rPr lang="en-US" dirty="0" err="1" smtClean="0"/>
              <a:t>Hőkezelés</a:t>
            </a:r>
            <a:r>
              <a:rPr lang="en-US" dirty="0" smtClean="0"/>
              <a:t> </a:t>
            </a:r>
            <a:r>
              <a:rPr lang="en-US" dirty="0" err="1" smtClean="0"/>
              <a:t>majd</a:t>
            </a:r>
            <a:r>
              <a:rPr lang="en-US" dirty="0" smtClean="0"/>
              <a:t> </a:t>
            </a:r>
            <a:r>
              <a:rPr lang="en-US" dirty="0" err="1" smtClean="0"/>
              <a:t>quenchelés</a:t>
            </a:r>
            <a:endParaRPr lang="en-US" dirty="0" smtClean="0"/>
          </a:p>
          <a:p>
            <a:pPr lvl="1"/>
            <a:r>
              <a:rPr lang="en-US" dirty="0" err="1" smtClean="0"/>
              <a:t>Ellenállásmérés</a:t>
            </a:r>
            <a:r>
              <a:rPr lang="en-US" dirty="0" smtClean="0"/>
              <a:t> </a:t>
            </a:r>
            <a:r>
              <a:rPr lang="en-US" dirty="0" err="1" smtClean="0"/>
              <a:t>hidegben</a:t>
            </a:r>
            <a:r>
              <a:rPr lang="en-US" dirty="0" smtClean="0"/>
              <a:t> (pl. </a:t>
            </a:r>
            <a:r>
              <a:rPr lang="en-US" dirty="0" err="1" smtClean="0"/>
              <a:t>folyékony</a:t>
            </a:r>
            <a:r>
              <a:rPr lang="en-US" dirty="0" smtClean="0"/>
              <a:t> </a:t>
            </a:r>
            <a:r>
              <a:rPr lang="en-US" dirty="0" err="1" smtClean="0"/>
              <a:t>nitrogénben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Mathiessen-szabály</a:t>
            </a:r>
            <a:r>
              <a:rPr lang="en-US" dirty="0" smtClean="0"/>
              <a:t>:</a:t>
            </a:r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meredekség</a:t>
            </a:r>
            <a:r>
              <a:rPr lang="en-US" dirty="0" smtClean="0"/>
              <a:t> a </a:t>
            </a:r>
            <a:r>
              <a:rPr lang="en-US" dirty="0" err="1" smtClean="0"/>
              <a:t>képződési</a:t>
            </a:r>
            <a:r>
              <a:rPr lang="en-US" dirty="0" smtClean="0"/>
              <a:t> </a:t>
            </a:r>
            <a:r>
              <a:rPr lang="en-US" dirty="0" err="1" smtClean="0"/>
              <a:t>energiával</a:t>
            </a:r>
            <a:r>
              <a:rPr lang="en-US" dirty="0" smtClean="0"/>
              <a:t> </a:t>
            </a:r>
            <a:r>
              <a:rPr lang="en-US" dirty="0" err="1" smtClean="0"/>
              <a:t>arányos</a:t>
            </a:r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703" y="1542294"/>
            <a:ext cx="2924503" cy="48006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00" y="3670300"/>
            <a:ext cx="4165600" cy="4445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50" y="4572000"/>
            <a:ext cx="3670300" cy="6350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3009900" y="4267200"/>
            <a:ext cx="279400" cy="3937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684828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Szennyezők</a:t>
            </a:r>
            <a:r>
              <a:rPr lang="en-US" dirty="0" smtClean="0"/>
              <a:t> (</a:t>
            </a:r>
            <a:r>
              <a:rPr lang="en-US" dirty="0" err="1" smtClean="0"/>
              <a:t>adalékok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943100"/>
            <a:ext cx="7345363" cy="4122421"/>
          </a:xfrm>
        </p:spPr>
        <p:txBody>
          <a:bodyPr/>
          <a:lstStyle/>
          <a:p>
            <a:r>
              <a:rPr lang="en-US" dirty="0" smtClean="0"/>
              <a:t>Extra atom a </a:t>
            </a:r>
            <a:r>
              <a:rPr lang="en-US" dirty="0" err="1" smtClean="0"/>
              <a:t>rácsban</a:t>
            </a:r>
            <a:r>
              <a:rPr lang="en-US" dirty="0" smtClean="0"/>
              <a:t> – </a:t>
            </a:r>
            <a:r>
              <a:rPr lang="en-US" dirty="0" err="1" smtClean="0"/>
              <a:t>ez</a:t>
            </a:r>
            <a:r>
              <a:rPr lang="en-US" dirty="0" smtClean="0"/>
              <a:t> is </a:t>
            </a:r>
            <a:r>
              <a:rPr lang="en-US" dirty="0" err="1" smtClean="0"/>
              <a:t>ponthiba</a:t>
            </a:r>
            <a:endParaRPr lang="en-US" dirty="0" smtClean="0"/>
          </a:p>
          <a:p>
            <a:r>
              <a:rPr lang="en-US" dirty="0" err="1" smtClean="0"/>
              <a:t>Szubsztitúciós</a:t>
            </a:r>
            <a:endParaRPr lang="en-US" dirty="0" smtClean="0"/>
          </a:p>
          <a:p>
            <a:pPr lvl="1"/>
            <a:r>
              <a:rPr lang="en-US" dirty="0" smtClean="0"/>
              <a:t>Au-Ag, Ag-Cu, Cu-</a:t>
            </a:r>
            <a:r>
              <a:rPr lang="en-US" dirty="0" err="1" smtClean="0"/>
              <a:t>Sn</a:t>
            </a:r>
            <a:r>
              <a:rPr lang="en-US" dirty="0" smtClean="0"/>
              <a:t> (</a:t>
            </a:r>
            <a:r>
              <a:rPr lang="en-US" dirty="0" err="1" smtClean="0"/>
              <a:t>bronz</a:t>
            </a:r>
            <a:r>
              <a:rPr lang="en-US" dirty="0" smtClean="0"/>
              <a:t>), Al-Mg, Al-Si, Si-In</a:t>
            </a:r>
          </a:p>
          <a:p>
            <a:pPr lvl="1"/>
            <a:r>
              <a:rPr lang="en-US" dirty="0" err="1" smtClean="0"/>
              <a:t>Anyagok</a:t>
            </a:r>
            <a:r>
              <a:rPr lang="en-US" dirty="0" smtClean="0"/>
              <a:t> </a:t>
            </a:r>
            <a:r>
              <a:rPr lang="en-US" dirty="0" err="1" smtClean="0"/>
              <a:t>tulajdonságait</a:t>
            </a:r>
            <a:r>
              <a:rPr lang="en-US" dirty="0" smtClean="0"/>
              <a:t> </a:t>
            </a:r>
            <a:r>
              <a:rPr lang="en-US" dirty="0" err="1" smtClean="0"/>
              <a:t>jelentősen</a:t>
            </a:r>
            <a:r>
              <a:rPr lang="en-US" dirty="0" smtClean="0"/>
              <a:t> </a:t>
            </a:r>
            <a:r>
              <a:rPr lang="en-US" dirty="0" err="1" smtClean="0"/>
              <a:t>befolyásolják</a:t>
            </a:r>
            <a:endParaRPr lang="en-US" dirty="0" smtClean="0"/>
          </a:p>
          <a:p>
            <a:pPr lvl="1"/>
            <a:r>
              <a:rPr lang="en-US" dirty="0" smtClean="0"/>
              <a:t>Al </a:t>
            </a:r>
            <a:r>
              <a:rPr lang="en-US" dirty="0" err="1" smtClean="0"/>
              <a:t>lágy</a:t>
            </a:r>
            <a:r>
              <a:rPr lang="en-US" dirty="0" smtClean="0"/>
              <a:t>, de Al-(Cu/Mg) (</a:t>
            </a:r>
            <a:r>
              <a:rPr lang="en-US" dirty="0" err="1" smtClean="0"/>
              <a:t>duraluminium</a:t>
            </a:r>
            <a:r>
              <a:rPr lang="en-US" dirty="0" smtClean="0"/>
              <a:t>) </a:t>
            </a:r>
            <a:r>
              <a:rPr lang="en-US" dirty="0" err="1" smtClean="0"/>
              <a:t>kemény</a:t>
            </a:r>
            <a:endParaRPr lang="en-US" dirty="0" smtClean="0"/>
          </a:p>
          <a:p>
            <a:pPr lvl="1"/>
            <a:r>
              <a:rPr lang="en-US" dirty="0" smtClean="0"/>
              <a:t>Fe </a:t>
            </a:r>
            <a:r>
              <a:rPr lang="en-US" dirty="0" err="1" smtClean="0"/>
              <a:t>rozsdásodik</a:t>
            </a:r>
            <a:r>
              <a:rPr lang="en-US" dirty="0" smtClean="0"/>
              <a:t> (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ferromágneses</a:t>
            </a:r>
            <a:r>
              <a:rPr lang="en-US" dirty="0" smtClean="0"/>
              <a:t>), de Fe-(Ag/Ni/Cr) </a:t>
            </a:r>
            <a:r>
              <a:rPr lang="en-US" dirty="0" err="1" smtClean="0"/>
              <a:t>rozsdamentes</a:t>
            </a:r>
            <a:r>
              <a:rPr lang="en-US" dirty="0" smtClean="0"/>
              <a:t> (</a:t>
            </a:r>
            <a:r>
              <a:rPr lang="en-US" dirty="0" err="1" smtClean="0"/>
              <a:t>és</a:t>
            </a:r>
            <a:r>
              <a:rPr lang="en-US" dirty="0" smtClean="0"/>
              <a:t> </a:t>
            </a:r>
            <a:r>
              <a:rPr lang="en-US" dirty="0" err="1" smtClean="0"/>
              <a:t>általában</a:t>
            </a:r>
            <a:r>
              <a:rPr lang="en-US" dirty="0" smtClean="0"/>
              <a:t> </a:t>
            </a:r>
            <a:r>
              <a:rPr lang="en-US" dirty="0" err="1" smtClean="0"/>
              <a:t>paramágneses</a:t>
            </a:r>
            <a:r>
              <a:rPr lang="en-US" dirty="0" smtClean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64370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Szennyezők</a:t>
            </a:r>
            <a:r>
              <a:rPr lang="en-US" dirty="0" smtClean="0"/>
              <a:t> (</a:t>
            </a:r>
            <a:r>
              <a:rPr lang="en-US" dirty="0" err="1" smtClean="0"/>
              <a:t>adalékok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1" y="1689100"/>
            <a:ext cx="5168900" cy="3022600"/>
          </a:xfrm>
        </p:spPr>
        <p:txBody>
          <a:bodyPr/>
          <a:lstStyle/>
          <a:p>
            <a:r>
              <a:rPr lang="en-US" dirty="0" err="1" smtClean="0"/>
              <a:t>Intersticiális</a:t>
            </a:r>
            <a:endParaRPr lang="en-US" dirty="0"/>
          </a:p>
          <a:p>
            <a:pPr lvl="1"/>
            <a:r>
              <a:rPr lang="en-US" dirty="0" smtClean="0"/>
              <a:t>A </a:t>
            </a:r>
            <a:r>
              <a:rPr lang="en-US" dirty="0" err="1" smtClean="0"/>
              <a:t>rács</a:t>
            </a:r>
            <a:r>
              <a:rPr lang="en-US" dirty="0" smtClean="0"/>
              <a:t> </a:t>
            </a:r>
            <a:r>
              <a:rPr lang="en-US" dirty="0" err="1" smtClean="0"/>
              <a:t>közé</a:t>
            </a:r>
            <a:r>
              <a:rPr lang="en-US" dirty="0" smtClean="0"/>
              <a:t> </a:t>
            </a:r>
            <a:r>
              <a:rPr lang="en-US" dirty="0" err="1" smtClean="0"/>
              <a:t>szorul</a:t>
            </a:r>
            <a:r>
              <a:rPr lang="en-US" dirty="0" smtClean="0"/>
              <a:t> a </a:t>
            </a:r>
            <a:r>
              <a:rPr lang="en-US" dirty="0" err="1" smtClean="0"/>
              <a:t>szennyező</a:t>
            </a:r>
            <a:r>
              <a:rPr lang="en-US" dirty="0" smtClean="0"/>
              <a:t> atom</a:t>
            </a:r>
          </a:p>
          <a:p>
            <a:pPr lvl="1"/>
            <a:r>
              <a:rPr lang="en-US" dirty="0" smtClean="0"/>
              <a:t>Cu-O, Cu-N, Fe-C, Fe-N, Fe-P</a:t>
            </a:r>
          </a:p>
          <a:p>
            <a:pPr lvl="1"/>
            <a:r>
              <a:rPr lang="en-US" dirty="0" smtClean="0"/>
              <a:t>Fe </a:t>
            </a:r>
            <a:r>
              <a:rPr lang="en-US" dirty="0" err="1" smtClean="0"/>
              <a:t>fázisdiagramja</a:t>
            </a:r>
            <a:r>
              <a:rPr lang="en-US" dirty="0" smtClean="0"/>
              <a:t>:</a:t>
            </a:r>
          </a:p>
          <a:p>
            <a:pPr lvl="2"/>
            <a:r>
              <a:rPr lang="en-US" dirty="0" smtClean="0"/>
              <a:t>911°C-ig bcc (</a:t>
            </a:r>
            <a:r>
              <a:rPr lang="en-US" i="1" dirty="0" smtClean="0">
                <a:latin typeface="Times"/>
                <a:cs typeface="Times"/>
              </a:rPr>
              <a:t>α</a:t>
            </a:r>
            <a:r>
              <a:rPr lang="en-US" dirty="0"/>
              <a:t>-</a:t>
            </a:r>
            <a:r>
              <a:rPr lang="en-US" dirty="0" smtClean="0"/>
              <a:t>vas)</a:t>
            </a:r>
          </a:p>
          <a:p>
            <a:pPr lvl="2"/>
            <a:r>
              <a:rPr lang="en-US" dirty="0" smtClean="0"/>
              <a:t>1394°C-ig </a:t>
            </a:r>
            <a:r>
              <a:rPr lang="en-US" dirty="0" err="1" smtClean="0"/>
              <a:t>fcc</a:t>
            </a:r>
            <a:r>
              <a:rPr lang="en-US" dirty="0" smtClean="0"/>
              <a:t> (</a:t>
            </a:r>
            <a:r>
              <a:rPr lang="en-US" i="1" dirty="0" err="1" smtClean="0">
                <a:latin typeface="Times"/>
                <a:cs typeface="Times"/>
              </a:rPr>
              <a:t>γ</a:t>
            </a:r>
            <a:r>
              <a:rPr lang="en-US" dirty="0"/>
              <a:t>-</a:t>
            </a:r>
            <a:r>
              <a:rPr lang="en-US" dirty="0" smtClean="0"/>
              <a:t>vas)</a:t>
            </a:r>
          </a:p>
          <a:p>
            <a:pPr lvl="2"/>
            <a:r>
              <a:rPr lang="en-US" dirty="0" smtClean="0"/>
              <a:t>1538°C-ig </a:t>
            </a:r>
            <a:r>
              <a:rPr lang="en-US" dirty="0"/>
              <a:t>(</a:t>
            </a:r>
            <a:r>
              <a:rPr lang="en-US" dirty="0" err="1"/>
              <a:t>olvadáspont</a:t>
            </a:r>
            <a:r>
              <a:rPr lang="en-US" dirty="0" smtClean="0"/>
              <a:t>) bcc (</a:t>
            </a:r>
            <a:r>
              <a:rPr lang="en-US" i="1" dirty="0" err="1" smtClean="0">
                <a:latin typeface="Times"/>
                <a:cs typeface="Times"/>
              </a:rPr>
              <a:t>δ</a:t>
            </a:r>
            <a:r>
              <a:rPr lang="en-US" dirty="0"/>
              <a:t>-</a:t>
            </a:r>
            <a:r>
              <a:rPr lang="en-US" dirty="0" smtClean="0"/>
              <a:t>vas)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0300" y="1511300"/>
            <a:ext cx="4038600" cy="36539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600" y="4711700"/>
            <a:ext cx="1765300" cy="1839443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2990851" y="5165271"/>
            <a:ext cx="5168900" cy="135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fcc</a:t>
            </a:r>
            <a:r>
              <a:rPr lang="en-US" dirty="0" smtClean="0"/>
              <a:t>-ben </a:t>
            </a:r>
            <a:r>
              <a:rPr lang="en-US" dirty="0" err="1" smtClean="0"/>
              <a:t>nagy</a:t>
            </a:r>
            <a:r>
              <a:rPr lang="en-US" dirty="0" smtClean="0"/>
              <a:t> </a:t>
            </a:r>
            <a:r>
              <a:rPr lang="en-US" dirty="0" err="1" smtClean="0"/>
              <a:t>hely</a:t>
            </a:r>
            <a:r>
              <a:rPr lang="en-US" dirty="0" smtClean="0"/>
              <a:t> </a:t>
            </a:r>
            <a:r>
              <a:rPr lang="en-US" dirty="0" err="1" smtClean="0"/>
              <a:t>intersticiálisnak</a:t>
            </a:r>
            <a:endParaRPr lang="en-US" dirty="0" smtClean="0"/>
          </a:p>
          <a:p>
            <a:pPr lvl="1"/>
            <a:r>
              <a:rPr lang="en-US" dirty="0" err="1" smtClean="0"/>
              <a:t>Oktaéderes</a:t>
            </a:r>
            <a:r>
              <a:rPr lang="en-US" dirty="0" smtClean="0"/>
              <a:t> </a:t>
            </a:r>
            <a:r>
              <a:rPr lang="en-US" dirty="0" err="1" smtClean="0"/>
              <a:t>hely</a:t>
            </a:r>
            <a:endParaRPr lang="en-US" dirty="0" smtClean="0"/>
          </a:p>
          <a:p>
            <a:pPr lvl="1"/>
            <a:r>
              <a:rPr lang="en-US" dirty="0" smtClean="0"/>
              <a:t>Ide </a:t>
            </a:r>
            <a:r>
              <a:rPr lang="en-US" dirty="0" err="1" smtClean="0"/>
              <a:t>oldódik</a:t>
            </a:r>
            <a:r>
              <a:rPr lang="en-US" dirty="0" smtClean="0"/>
              <a:t> be a </a:t>
            </a:r>
            <a:r>
              <a:rPr lang="en-US" dirty="0" err="1" smtClean="0"/>
              <a:t>szén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02237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Diffúzió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1" y="1593870"/>
            <a:ext cx="5273506" cy="2774930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Szennyező</a:t>
            </a:r>
            <a:r>
              <a:rPr lang="en-US" dirty="0" smtClean="0"/>
              <a:t> </a:t>
            </a:r>
            <a:r>
              <a:rPr lang="en-US" dirty="0" err="1" smtClean="0"/>
              <a:t>atomok</a:t>
            </a:r>
            <a:r>
              <a:rPr lang="en-US" dirty="0" smtClean="0"/>
              <a:t> </a:t>
            </a:r>
            <a:r>
              <a:rPr lang="en-US" dirty="0" err="1" smtClean="0"/>
              <a:t>vándorolnak</a:t>
            </a:r>
            <a:r>
              <a:rPr lang="en-US" dirty="0" smtClean="0"/>
              <a:t> a </a:t>
            </a:r>
            <a:r>
              <a:rPr lang="en-US" dirty="0" err="1" smtClean="0"/>
              <a:t>kristályban</a:t>
            </a:r>
            <a:endParaRPr lang="en-US" dirty="0" smtClean="0"/>
          </a:p>
          <a:p>
            <a:pPr lvl="1"/>
            <a:r>
              <a:rPr lang="en-US" dirty="0" err="1" smtClean="0"/>
              <a:t>Általában</a:t>
            </a:r>
            <a:r>
              <a:rPr lang="en-US" dirty="0" smtClean="0"/>
              <a:t> </a:t>
            </a:r>
            <a:r>
              <a:rPr lang="en-US" dirty="0" err="1" smtClean="0"/>
              <a:t>vakancia</a:t>
            </a:r>
            <a:r>
              <a:rPr lang="en-US" dirty="0" smtClean="0"/>
              <a:t> </a:t>
            </a:r>
            <a:r>
              <a:rPr lang="en-US" dirty="0" err="1" smtClean="0"/>
              <a:t>mechanizmussal</a:t>
            </a:r>
            <a:endParaRPr lang="en-US" dirty="0" smtClean="0"/>
          </a:p>
          <a:p>
            <a:r>
              <a:rPr lang="en-US" dirty="0" err="1" smtClean="0"/>
              <a:t>Deformációt</a:t>
            </a:r>
            <a:r>
              <a:rPr lang="en-US" dirty="0" smtClean="0"/>
              <a:t> </a:t>
            </a:r>
            <a:r>
              <a:rPr lang="en-US" dirty="0" err="1" smtClean="0"/>
              <a:t>okozhat</a:t>
            </a:r>
            <a:endParaRPr lang="en-US" dirty="0" smtClean="0"/>
          </a:p>
          <a:p>
            <a:r>
              <a:rPr lang="en-US" dirty="0" err="1" smtClean="0"/>
              <a:t>Alkalmazások</a:t>
            </a:r>
            <a:r>
              <a:rPr lang="en-US" dirty="0" smtClean="0"/>
              <a:t>: pl. </a:t>
            </a:r>
            <a:r>
              <a:rPr lang="en-US" dirty="0" err="1" smtClean="0"/>
              <a:t>hidrogén</a:t>
            </a:r>
            <a:r>
              <a:rPr lang="en-US" dirty="0" smtClean="0"/>
              <a:t> </a:t>
            </a:r>
            <a:r>
              <a:rPr lang="en-US" dirty="0" err="1" smtClean="0"/>
              <a:t>tárolás</a:t>
            </a:r>
            <a:r>
              <a:rPr lang="en-US" dirty="0" smtClean="0"/>
              <a:t> Mg-ban</a:t>
            </a:r>
            <a:endParaRPr lang="en-US" dirty="0"/>
          </a:p>
        </p:txBody>
      </p:sp>
      <p:pic>
        <p:nvPicPr>
          <p:cNvPr id="4" name="Picture 9" descr="ekin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t="50139" b="-278"/>
          <a:stretch>
            <a:fillRect/>
          </a:stretch>
        </p:blipFill>
        <p:spPr bwMode="auto">
          <a:xfrm>
            <a:off x="396838" y="4503140"/>
            <a:ext cx="266382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ekin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65" b="49861"/>
          <a:stretch>
            <a:fillRect/>
          </a:stretch>
        </p:blipFill>
        <p:spPr bwMode="auto">
          <a:xfrm>
            <a:off x="3133218" y="4509978"/>
            <a:ext cx="2660988" cy="208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oms moving in a germanium surface STM movie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18200" y="1727200"/>
            <a:ext cx="2908299" cy="290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786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n pest, transformation of beta tin into alpha modification (grey tin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Szilárd-szilárd</a:t>
            </a:r>
            <a:r>
              <a:rPr lang="en-US" dirty="0" smtClean="0"/>
              <a:t> </a:t>
            </a:r>
            <a:r>
              <a:rPr lang="en-US" dirty="0" err="1" smtClean="0"/>
              <a:t>fázisátalakulás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1593870"/>
            <a:ext cx="3176587" cy="4591030"/>
          </a:xfrm>
        </p:spPr>
        <p:txBody>
          <a:bodyPr>
            <a:normAutofit/>
          </a:bodyPr>
          <a:lstStyle/>
          <a:p>
            <a:r>
              <a:rPr lang="en-US" dirty="0" err="1" smtClean="0"/>
              <a:t>Martenzites</a:t>
            </a:r>
            <a:r>
              <a:rPr lang="en-US" dirty="0" smtClean="0"/>
              <a:t> (</a:t>
            </a:r>
            <a:r>
              <a:rPr lang="en-US" dirty="0" err="1" smtClean="0"/>
              <a:t>gyors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Diffúziómentes</a:t>
            </a:r>
            <a:endParaRPr lang="en-US" dirty="0" smtClean="0"/>
          </a:p>
          <a:p>
            <a:pPr lvl="1"/>
            <a:r>
              <a:rPr lang="en-US" dirty="0" err="1"/>
              <a:t>f</a:t>
            </a:r>
            <a:r>
              <a:rPr lang="en-US" dirty="0" err="1" smtClean="0"/>
              <a:t>cc</a:t>
            </a:r>
            <a:r>
              <a:rPr lang="en-US" dirty="0" smtClean="0"/>
              <a:t> ↔ bcc </a:t>
            </a:r>
            <a:r>
              <a:rPr lang="en-US" dirty="0" err="1" smtClean="0"/>
              <a:t>átalakulás</a:t>
            </a:r>
            <a:r>
              <a:rPr lang="en-US" dirty="0" smtClean="0"/>
              <a:t> (pl. Fe 912°C-nál)</a:t>
            </a:r>
          </a:p>
          <a:p>
            <a:endParaRPr lang="en-US" dirty="0" smtClean="0"/>
          </a:p>
          <a:p>
            <a:r>
              <a:rPr lang="en-US" dirty="0" err="1" smtClean="0"/>
              <a:t>Diffúziós</a:t>
            </a:r>
            <a:r>
              <a:rPr lang="en-US" dirty="0" smtClean="0"/>
              <a:t> (</a:t>
            </a:r>
            <a:r>
              <a:rPr lang="en-US" dirty="0" err="1" smtClean="0"/>
              <a:t>lassú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Sn</a:t>
            </a:r>
            <a:r>
              <a:rPr lang="en-US" dirty="0" smtClean="0"/>
              <a:t> (</a:t>
            </a:r>
            <a:r>
              <a:rPr lang="en-US" dirty="0" err="1"/>
              <a:t>ó</a:t>
            </a:r>
            <a:r>
              <a:rPr lang="en-US" dirty="0" err="1" smtClean="0"/>
              <a:t>npestis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13,2°C </a:t>
            </a:r>
            <a:r>
              <a:rPr lang="en-US" dirty="0" err="1" smtClean="0"/>
              <a:t>alatt</a:t>
            </a:r>
            <a:r>
              <a:rPr lang="en-US" dirty="0" smtClean="0"/>
              <a:t> </a:t>
            </a:r>
            <a:r>
              <a:rPr lang="en-US" dirty="0" err="1" smtClean="0"/>
              <a:t>gyémántszerkezet</a:t>
            </a:r>
            <a:r>
              <a:rPr lang="en-US" dirty="0" smtClean="0"/>
              <a:t>, </a:t>
            </a:r>
            <a:r>
              <a:rPr lang="en-US" dirty="0" err="1" smtClean="0"/>
              <a:t>felette</a:t>
            </a:r>
            <a:r>
              <a:rPr lang="en-US" dirty="0" smtClean="0"/>
              <a:t> </a:t>
            </a:r>
            <a:r>
              <a:rPr lang="en-US" dirty="0" err="1" smtClean="0"/>
              <a:t>tetragonális</a:t>
            </a:r>
            <a:endParaRPr lang="en-US" dirty="0"/>
          </a:p>
        </p:txBody>
      </p:sp>
      <p:pic>
        <p:nvPicPr>
          <p:cNvPr id="5" name="Martensitic transformation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3061" y="1479570"/>
            <a:ext cx="4275639" cy="3206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860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3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21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Atomok</a:t>
            </a:r>
            <a:endParaRPr lang="hu-H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u-HU" dirty="0" smtClean="0"/>
              <a:t>Pici atommag körül </a:t>
            </a:r>
            <a:r>
              <a:rPr lang="hu-HU" i="1" dirty="0" smtClean="0"/>
              <a:t>E</a:t>
            </a:r>
            <a:r>
              <a:rPr lang="hu-HU" dirty="0" smtClean="0"/>
              <a:t> ~ </a:t>
            </a:r>
            <a:r>
              <a:rPr lang="hu-HU" i="1" dirty="0" smtClean="0"/>
              <a:t>n</a:t>
            </a:r>
            <a:r>
              <a:rPr lang="hu-HU" dirty="0" smtClean="0"/>
              <a:t>/</a:t>
            </a:r>
            <a:r>
              <a:rPr lang="hu-HU" i="1" dirty="0" smtClean="0"/>
              <a:t>r</a:t>
            </a:r>
            <a:r>
              <a:rPr lang="hu-HU" baseline="30000" dirty="0" smtClean="0"/>
              <a:t>2</a:t>
            </a:r>
            <a:r>
              <a:rPr lang="hu-HU" dirty="0" smtClean="0"/>
              <a:t> típusú elektromos tér</a:t>
            </a:r>
          </a:p>
          <a:p>
            <a:r>
              <a:rPr lang="hu-HU" dirty="0" smtClean="0"/>
              <a:t>Ebben a térben </a:t>
            </a:r>
            <a:r>
              <a:rPr lang="hu-HU" i="1" dirty="0" smtClean="0"/>
              <a:t>n</a:t>
            </a:r>
            <a:r>
              <a:rPr lang="hu-HU" dirty="0" smtClean="0"/>
              <a:t> db. elektron helyezkedik el</a:t>
            </a:r>
          </a:p>
          <a:p>
            <a:pPr lvl="1"/>
            <a:r>
              <a:rPr lang="hu-HU" dirty="0" smtClean="0"/>
              <a:t>Pauli-féle kizárási elv: állapotonként max. 1 elektron</a:t>
            </a:r>
            <a:endParaRPr lang="hu-HU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376" y="3334548"/>
            <a:ext cx="7156099" cy="23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53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Anyagok</a:t>
            </a:r>
            <a:r>
              <a:rPr lang="en-US" dirty="0" smtClean="0"/>
              <a:t> </a:t>
            </a:r>
            <a:r>
              <a:rPr lang="en-US" dirty="0" err="1" smtClean="0"/>
              <a:t>osztályozása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00114" y="2015638"/>
            <a:ext cx="14053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s</a:t>
            </a:r>
            <a:r>
              <a:rPr lang="hu-HU" sz="2000" dirty="0" smtClean="0">
                <a:latin typeface="Gill Sans"/>
                <a:cs typeface="Gill Sans"/>
              </a:rPr>
              <a:t>zilárd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[solid]</a:t>
            </a:r>
          </a:p>
          <a:p>
            <a:pPr algn="ctr"/>
            <a:endParaRPr lang="hu-HU" sz="2000" dirty="0">
              <a:latin typeface="Gill Sans"/>
              <a:cs typeface="Gill Sans"/>
            </a:endParaRPr>
          </a:p>
          <a:p>
            <a:pPr algn="ctr"/>
            <a:endParaRPr lang="hu-HU" sz="2000" dirty="0" smtClean="0">
              <a:latin typeface="Gill Sans"/>
              <a:cs typeface="Gill Sans"/>
            </a:endParaRP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cseppfolyós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(folyadék)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[liquid]</a:t>
            </a:r>
          </a:p>
          <a:p>
            <a:pPr algn="ctr"/>
            <a:endParaRPr lang="hu-HU" sz="2000" dirty="0">
              <a:latin typeface="Gill Sans"/>
              <a:cs typeface="Gill Sans"/>
            </a:endParaRPr>
          </a:p>
          <a:p>
            <a:pPr algn="ctr"/>
            <a:endParaRPr lang="hu-HU" sz="2000" dirty="0" smtClean="0">
              <a:latin typeface="Gill Sans"/>
              <a:cs typeface="Gill Sans"/>
            </a:endParaRP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légnemű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(gáz)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[gas]</a:t>
            </a:r>
            <a:endParaRPr lang="hu-HU" sz="2000" dirty="0">
              <a:latin typeface="Gill Sans"/>
              <a:cs typeface="Gill Sans"/>
            </a:endParaRPr>
          </a:p>
        </p:txBody>
      </p:sp>
      <p:sp>
        <p:nvSpPr>
          <p:cNvPr id="5" name="Right Brace 4"/>
          <p:cNvSpPr/>
          <p:nvPr/>
        </p:nvSpPr>
        <p:spPr>
          <a:xfrm>
            <a:off x="3271754" y="3340988"/>
            <a:ext cx="316114" cy="24603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TextBox 5"/>
          <p:cNvSpPr txBox="1"/>
          <p:nvPr/>
        </p:nvSpPr>
        <p:spPr>
          <a:xfrm>
            <a:off x="3587868" y="4374394"/>
            <a:ext cx="12576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dirty="0" smtClean="0">
                <a:latin typeface="Gill Sans"/>
                <a:cs typeface="Gill Sans"/>
              </a:rPr>
              <a:t>[fluid]</a:t>
            </a:r>
          </a:p>
        </p:txBody>
      </p:sp>
      <p:sp>
        <p:nvSpPr>
          <p:cNvPr id="7" name="Right Brace 6"/>
          <p:cNvSpPr/>
          <p:nvPr/>
        </p:nvSpPr>
        <p:spPr>
          <a:xfrm>
            <a:off x="5384445" y="2015638"/>
            <a:ext cx="316114" cy="2460302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8" name="TextBox 7"/>
          <p:cNvSpPr txBox="1"/>
          <p:nvPr/>
        </p:nvSpPr>
        <p:spPr>
          <a:xfrm>
            <a:off x="5880022" y="2859899"/>
            <a:ext cx="25409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Gill Sans"/>
                <a:cs typeface="Gill Sans"/>
              </a:rPr>
              <a:t>k</a:t>
            </a:r>
            <a:r>
              <a:rPr lang="hu-HU" sz="2000" dirty="0" smtClean="0">
                <a:latin typeface="Gill Sans"/>
                <a:cs typeface="Gill Sans"/>
              </a:rPr>
              <a:t>ondenzált anyag</a:t>
            </a:r>
          </a:p>
          <a:p>
            <a:pPr algn="ctr"/>
            <a:r>
              <a:rPr lang="hu-HU" sz="2000" dirty="0" smtClean="0">
                <a:latin typeface="Gill Sans"/>
                <a:cs typeface="Gill Sans"/>
              </a:rPr>
              <a:t>[condensed matter]</a:t>
            </a:r>
          </a:p>
        </p:txBody>
      </p:sp>
    </p:spTree>
    <p:extLst>
      <p:ext uri="{BB962C8B-B14F-4D97-AF65-F5344CB8AC3E}">
        <p14:creationId xmlns:p14="http://schemas.microsoft.com/office/powerpoint/2010/main" val="1374260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Anyagok</a:t>
            </a:r>
            <a:r>
              <a:rPr lang="en-US" dirty="0" smtClean="0"/>
              <a:t> </a:t>
            </a:r>
            <a:r>
              <a:rPr lang="en-US" dirty="0" err="1" smtClean="0"/>
              <a:t>termodinamikája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593870"/>
            <a:ext cx="7345363" cy="49086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/>
              <a:t>Gázok</a:t>
            </a:r>
            <a:endParaRPr lang="en-US" b="1" dirty="0" smtClean="0"/>
          </a:p>
          <a:p>
            <a:pPr lvl="1"/>
            <a:r>
              <a:rPr lang="en-US" dirty="0" err="1" smtClean="0"/>
              <a:t>Ideális</a:t>
            </a:r>
            <a:r>
              <a:rPr lang="en-US" dirty="0" smtClean="0"/>
              <a:t> </a:t>
            </a:r>
            <a:r>
              <a:rPr lang="en-US" dirty="0" err="1" smtClean="0"/>
              <a:t>gáz</a:t>
            </a:r>
            <a:r>
              <a:rPr lang="en-US" dirty="0" smtClean="0"/>
              <a:t> </a:t>
            </a:r>
            <a:r>
              <a:rPr lang="en-US" dirty="0" err="1" smtClean="0"/>
              <a:t>állapotegyenlete</a:t>
            </a:r>
            <a:r>
              <a:rPr lang="en-US" dirty="0" smtClean="0"/>
              <a:t>:</a:t>
            </a:r>
          </a:p>
          <a:p>
            <a:pPr lvl="1"/>
            <a:r>
              <a:rPr lang="en-US" i="1" dirty="0" smtClean="0"/>
              <a:t>R = 8,31 </a:t>
            </a:r>
            <a:r>
              <a:rPr lang="en-US" dirty="0" smtClean="0"/>
              <a:t>J/(</a:t>
            </a:r>
            <a:r>
              <a:rPr lang="en-US" dirty="0" err="1" smtClean="0"/>
              <a:t>mol･K</a:t>
            </a:r>
            <a:r>
              <a:rPr lang="en-US" dirty="0" smtClean="0"/>
              <a:t>)</a:t>
            </a:r>
          </a:p>
          <a:p>
            <a:pPr lvl="1"/>
            <a:r>
              <a:rPr lang="en-US" i="1" dirty="0" smtClean="0"/>
              <a:t>C</a:t>
            </a:r>
            <a:r>
              <a:rPr lang="en-US" baseline="-25000" dirty="0" smtClean="0"/>
              <a:t>V</a:t>
            </a:r>
            <a:r>
              <a:rPr lang="en-US" dirty="0" smtClean="0"/>
              <a:t> = (</a:t>
            </a:r>
            <a:r>
              <a:rPr lang="en-US" i="1" dirty="0" smtClean="0"/>
              <a:t>f</a:t>
            </a:r>
            <a:r>
              <a:rPr lang="en-US" dirty="0" smtClean="0"/>
              <a:t>/2)･</a:t>
            </a:r>
            <a:r>
              <a:rPr lang="en-US" i="1" dirty="0" smtClean="0"/>
              <a:t>R</a:t>
            </a:r>
          </a:p>
          <a:p>
            <a:pPr lvl="2"/>
            <a:r>
              <a:rPr lang="en-US" i="1" dirty="0" smtClean="0"/>
              <a:t>N</a:t>
            </a:r>
            <a:r>
              <a:rPr lang="en-US" i="1" baseline="-25000" dirty="0" smtClean="0"/>
              <a:t>2</a:t>
            </a:r>
            <a:r>
              <a:rPr lang="en-US" i="1" dirty="0" smtClean="0"/>
              <a:t>: 20,81 </a:t>
            </a:r>
            <a:r>
              <a:rPr lang="en-US" dirty="0" smtClean="0"/>
              <a:t>J/(</a:t>
            </a:r>
            <a:r>
              <a:rPr lang="en-US" dirty="0" err="1" smtClean="0"/>
              <a:t>mol･K</a:t>
            </a:r>
            <a:r>
              <a:rPr lang="en-US" dirty="0" smtClean="0"/>
              <a:t>) = 2,505･R</a:t>
            </a:r>
            <a:endParaRPr lang="en-US" i="1" dirty="0" smtClean="0"/>
          </a:p>
          <a:p>
            <a:pPr marL="0" indent="0">
              <a:buNone/>
            </a:pPr>
            <a:r>
              <a:rPr lang="en-US" b="1" dirty="0" err="1" smtClean="0"/>
              <a:t>Szilárd</a:t>
            </a:r>
            <a:r>
              <a:rPr lang="en-US" b="1" dirty="0" smtClean="0"/>
              <a:t> </a:t>
            </a:r>
            <a:r>
              <a:rPr lang="en-US" b="1" dirty="0" err="1" smtClean="0"/>
              <a:t>testek</a:t>
            </a:r>
            <a:endParaRPr lang="en-US" b="1" dirty="0" smtClean="0"/>
          </a:p>
          <a:p>
            <a:pPr lvl="1"/>
            <a:r>
              <a:rPr lang="en-US" dirty="0" err="1" smtClean="0"/>
              <a:t>Dulong</a:t>
            </a:r>
            <a:r>
              <a:rPr lang="en-US" dirty="0" smtClean="0"/>
              <a:t>-Petit </a:t>
            </a:r>
            <a:r>
              <a:rPr lang="en-US" dirty="0" err="1" smtClean="0"/>
              <a:t>szabály</a:t>
            </a:r>
            <a:r>
              <a:rPr lang="en-US" dirty="0" smtClean="0"/>
              <a:t>: </a:t>
            </a:r>
            <a:r>
              <a:rPr lang="en-US" i="1" dirty="0" smtClean="0"/>
              <a:t>C</a:t>
            </a:r>
            <a:r>
              <a:rPr lang="en-US" baseline="-25000" dirty="0" smtClean="0"/>
              <a:t>V</a:t>
            </a:r>
            <a:r>
              <a:rPr lang="en-US" dirty="0" smtClean="0"/>
              <a:t> = 3</a:t>
            </a:r>
            <a:r>
              <a:rPr lang="en-US" i="1" dirty="0" smtClean="0"/>
              <a:t>R</a:t>
            </a:r>
            <a:endParaRPr lang="en-US" dirty="0" smtClean="0"/>
          </a:p>
          <a:p>
            <a:pPr lvl="2"/>
            <a:r>
              <a:rPr lang="en-US" dirty="0" smtClean="0"/>
              <a:t>Fe: 25,1 </a:t>
            </a:r>
            <a:r>
              <a:rPr lang="en-US" dirty="0"/>
              <a:t>J/(</a:t>
            </a:r>
            <a:r>
              <a:rPr lang="en-US" dirty="0" err="1"/>
              <a:t>mol･K</a:t>
            </a:r>
            <a:r>
              <a:rPr lang="en-US" dirty="0" smtClean="0"/>
              <a:t>) = 3,02･R</a:t>
            </a:r>
          </a:p>
          <a:p>
            <a:pPr lvl="2"/>
            <a:r>
              <a:rPr lang="en-US" dirty="0" smtClean="0"/>
              <a:t>Cu: 24,44 </a:t>
            </a:r>
            <a:r>
              <a:rPr lang="en-US" dirty="0"/>
              <a:t>J/(</a:t>
            </a:r>
            <a:r>
              <a:rPr lang="en-US" dirty="0" err="1"/>
              <a:t>mol･K</a:t>
            </a:r>
            <a:r>
              <a:rPr lang="en-US" dirty="0"/>
              <a:t>) = </a:t>
            </a:r>
            <a:r>
              <a:rPr lang="en-US" dirty="0" smtClean="0"/>
              <a:t>2,94･R</a:t>
            </a:r>
          </a:p>
          <a:p>
            <a:pPr marL="0" indent="0">
              <a:buNone/>
            </a:pPr>
            <a:r>
              <a:rPr lang="en-US" b="1" dirty="0" smtClean="0"/>
              <a:t>Minden </a:t>
            </a:r>
            <a:r>
              <a:rPr lang="en-US" b="1" dirty="0" err="1" smtClean="0"/>
              <a:t>anyag</a:t>
            </a:r>
            <a:r>
              <a:rPr lang="en-US" b="1" dirty="0" smtClean="0"/>
              <a:t> </a:t>
            </a:r>
            <a:r>
              <a:rPr lang="en-US" b="1" dirty="0" err="1" smtClean="0"/>
              <a:t>egyforma</a:t>
            </a:r>
            <a:r>
              <a:rPr lang="en-US" b="1" dirty="0" smtClean="0"/>
              <a:t>!</a:t>
            </a:r>
          </a:p>
          <a:p>
            <a:pPr lvl="1"/>
            <a:r>
              <a:rPr lang="en-US" dirty="0" err="1" smtClean="0"/>
              <a:t>Vagy</a:t>
            </a:r>
            <a:r>
              <a:rPr lang="en-US" dirty="0" smtClean="0"/>
              <a:t> </a:t>
            </a:r>
            <a:r>
              <a:rPr lang="en-US" dirty="0" err="1" smtClean="0"/>
              <a:t>mégsem</a:t>
            </a:r>
            <a:r>
              <a:rPr lang="en-US" dirty="0" smtClean="0"/>
              <a:t>?</a:t>
            </a: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695" y="2085238"/>
            <a:ext cx="2884488" cy="3194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2525" y="3672164"/>
            <a:ext cx="2792250" cy="239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781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Neon lámpa</a:t>
            </a:r>
            <a:endParaRPr lang="hu-HU"/>
          </a:p>
        </p:txBody>
      </p:sp>
      <p:pic>
        <p:nvPicPr>
          <p:cNvPr id="4" name="Content Placeholder 3" descr="Ne_lamp1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9" b="11489"/>
          <a:stretch>
            <a:fillRect/>
          </a:stretch>
        </p:blipFill>
        <p:spPr>
          <a:xfrm>
            <a:off x="6598728" y="1281945"/>
            <a:ext cx="2084412" cy="16054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98" y="4063285"/>
            <a:ext cx="6474484" cy="529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97" y="5945062"/>
            <a:ext cx="6474485" cy="5292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4137" y="4961821"/>
            <a:ext cx="1512445" cy="15124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4138" y="3097071"/>
            <a:ext cx="1495418" cy="14954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6878" y="5116737"/>
            <a:ext cx="15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>
                <a:latin typeface="Gill Sans"/>
                <a:cs typeface="Gill Sans"/>
              </a:rPr>
              <a:t>3,4 eV, 380 nm</a:t>
            </a:r>
            <a:endParaRPr lang="hu-HU">
              <a:latin typeface="Gill Sans"/>
              <a:cs typeface="Gill San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97568" y="5116737"/>
            <a:ext cx="154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mtClean="0">
                <a:latin typeface="Gill Sans"/>
                <a:cs typeface="Gill Sans"/>
              </a:rPr>
              <a:t>1,7 eV, 750 nm</a:t>
            </a:r>
            <a:endParaRPr lang="hu-HU">
              <a:latin typeface="Gill Sans"/>
              <a:cs typeface="Gill Sans"/>
            </a:endParaRPr>
          </a:p>
        </p:txBody>
      </p:sp>
      <p:cxnSp>
        <p:nvCxnSpPr>
          <p:cNvPr id="15" name="Curved Connector 14"/>
          <p:cNvCxnSpPr>
            <a:stCxn id="11" idx="3"/>
          </p:cNvCxnSpPr>
          <p:nvPr/>
        </p:nvCxnSpPr>
        <p:spPr>
          <a:xfrm flipV="1">
            <a:off x="6143221" y="4592489"/>
            <a:ext cx="607361" cy="708914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urved Connector 16"/>
          <p:cNvCxnSpPr>
            <a:stCxn id="11" idx="3"/>
          </p:cNvCxnSpPr>
          <p:nvPr/>
        </p:nvCxnSpPr>
        <p:spPr>
          <a:xfrm>
            <a:off x="6143221" y="5301403"/>
            <a:ext cx="607361" cy="643659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urved Connector 19"/>
          <p:cNvCxnSpPr>
            <a:stCxn id="10" idx="1"/>
          </p:cNvCxnSpPr>
          <p:nvPr/>
        </p:nvCxnSpPr>
        <p:spPr>
          <a:xfrm rot="10800000">
            <a:off x="276116" y="4592489"/>
            <a:ext cx="510763" cy="708914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urved Connector 22"/>
          <p:cNvCxnSpPr>
            <a:stCxn id="10" idx="1"/>
          </p:cNvCxnSpPr>
          <p:nvPr/>
        </p:nvCxnSpPr>
        <p:spPr>
          <a:xfrm rot="10800000" flipV="1">
            <a:off x="276118" y="5301403"/>
            <a:ext cx="510761" cy="643658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332531" y="5136271"/>
            <a:ext cx="226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mtClean="0">
                <a:latin typeface="Gill Sans"/>
                <a:cs typeface="Gill Sans"/>
              </a:rPr>
              <a:t>Atomi színkép</a:t>
            </a:r>
            <a:endParaRPr lang="hu-HU">
              <a:latin typeface="Gill Sans"/>
              <a:cs typeface="Gill Sans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32531" y="5603485"/>
            <a:ext cx="226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mtClean="0">
                <a:latin typeface="Gill Sans"/>
                <a:cs typeface="Gill Sans"/>
              </a:rPr>
              <a:t>Kripton</a:t>
            </a:r>
            <a:endParaRPr lang="hu-HU">
              <a:latin typeface="Gill Sans"/>
              <a:cs typeface="Gill San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332531" y="4592489"/>
            <a:ext cx="22650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mtClean="0">
                <a:latin typeface="Gill Sans"/>
                <a:cs typeface="Gill Sans"/>
              </a:rPr>
              <a:t>Neon</a:t>
            </a:r>
            <a:endParaRPr lang="hu-HU">
              <a:latin typeface="Gill Sans"/>
              <a:cs typeface="Gill Sans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>
          <a:xfrm>
            <a:off x="584200" y="1593870"/>
            <a:ext cx="5793649" cy="220270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1pPr>
            <a:lvl2pPr marL="5794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2pPr>
            <a:lvl3pPr marL="8080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3pPr>
            <a:lvl4pPr marL="1036638" indent="-228600" algn="l" defTabSz="914400" rtl="0" eaLnBrk="1" latinLnBrk="0" hangingPunct="1">
              <a:spcBef>
                <a:spcPts val="6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4pPr>
            <a:lvl5pPr marL="1265238" indent="-228600" algn="l" defTabSz="914400" rtl="0" eaLnBrk="1" latinLnBrk="0" hangingPunct="1">
              <a:spcBef>
                <a:spcPts val="6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Gill Sans"/>
                <a:ea typeface="+mn-ea"/>
                <a:cs typeface="Gill Sans"/>
              </a:defRPr>
            </a:lvl5pPr>
            <a:lvl6pPr marL="1485900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712913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947863" indent="-228600" algn="l" defTabSz="914400" rtl="0" eaLnBrk="1" latinLnBrk="0" hangingPunct="1">
              <a:spcBef>
                <a:spcPct val="20000"/>
              </a:spcBef>
              <a:buClr>
                <a:schemeClr val="bg2">
                  <a:lumMod val="60000"/>
                  <a:lumOff val="40000"/>
                </a:schemeClr>
              </a:buClr>
              <a:buFont typeface="Arial" pitchFamily="34" charset="0"/>
              <a:buChar char="•"/>
              <a:defRPr lang="en-US" sz="1800" kern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74875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 lang="en-US" sz="18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hu-HU" b="1" dirty="0" smtClean="0"/>
              <a:t>Gázkisülés</a:t>
            </a:r>
          </a:p>
          <a:p>
            <a:pPr lvl="1"/>
            <a:r>
              <a:rPr lang="hu-HU" dirty="0" smtClean="0"/>
              <a:t>Atomok gerjesztett állapotba kerülnek, majd fényt (</a:t>
            </a:r>
            <a:r>
              <a:rPr lang="hu-HU" i="1" dirty="0" smtClean="0"/>
              <a:t>E</a:t>
            </a:r>
            <a:r>
              <a:rPr lang="hu-HU" dirty="0" smtClean="0"/>
              <a:t> = </a:t>
            </a:r>
            <a:r>
              <a:rPr lang="hu-HU" i="1" dirty="0" smtClean="0"/>
              <a:t>h</a:t>
            </a:r>
            <a:r>
              <a:rPr lang="hu-HU" i="1" dirty="0" smtClean="0">
                <a:latin typeface="Times"/>
                <a:cs typeface="Times"/>
              </a:rPr>
              <a:t>ν</a:t>
            </a:r>
            <a:r>
              <a:rPr lang="hu-HU" dirty="0" smtClean="0"/>
              <a:t> = </a:t>
            </a:r>
            <a:r>
              <a:rPr lang="hu-HU" i="1" dirty="0" smtClean="0"/>
              <a:t>hc</a:t>
            </a:r>
            <a:r>
              <a:rPr lang="hu-HU" dirty="0" smtClean="0"/>
              <a:t>/</a:t>
            </a:r>
            <a:r>
              <a:rPr lang="hu-HU" i="1" dirty="0" smtClean="0">
                <a:latin typeface="Times"/>
                <a:cs typeface="Times"/>
              </a:rPr>
              <a:t>λ</a:t>
            </a:r>
            <a:r>
              <a:rPr lang="hu-HU" dirty="0" smtClean="0"/>
              <a:t>) bocsájtanak ki</a:t>
            </a:r>
          </a:p>
          <a:p>
            <a:pPr marL="0" indent="0">
              <a:buNone/>
            </a:pPr>
            <a:endParaRPr lang="hu-HU" sz="900" dirty="0" smtClean="0"/>
          </a:p>
          <a:p>
            <a:pPr marL="0" indent="0">
              <a:buNone/>
            </a:pPr>
            <a:r>
              <a:rPr lang="hu-HU" dirty="0" smtClean="0"/>
              <a:t>A termodinamika nem minden!</a:t>
            </a:r>
          </a:p>
        </p:txBody>
      </p:sp>
    </p:spTree>
    <p:extLst>
      <p:ext uri="{BB962C8B-B14F-4D97-AF65-F5344CB8AC3E}">
        <p14:creationId xmlns:p14="http://schemas.microsoft.com/office/powerpoint/2010/main" val="59914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78" y="3960447"/>
            <a:ext cx="2654300" cy="26543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Kompakt</a:t>
            </a:r>
            <a:r>
              <a:rPr lang="en-US" dirty="0" smtClean="0"/>
              <a:t> </a:t>
            </a:r>
            <a:r>
              <a:rPr lang="en-US" dirty="0" err="1" smtClean="0"/>
              <a:t>fénycső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3" y="2195112"/>
            <a:ext cx="4594226" cy="2512644"/>
          </a:xfrm>
        </p:spPr>
        <p:txBody>
          <a:bodyPr/>
          <a:lstStyle/>
          <a:p>
            <a:r>
              <a:rPr lang="en-US" dirty="0" smtClean="0"/>
              <a:t>Hg </a:t>
            </a:r>
            <a:r>
              <a:rPr lang="en-US" dirty="0" err="1" smtClean="0"/>
              <a:t>gáz</a:t>
            </a:r>
            <a:r>
              <a:rPr lang="en-US" dirty="0" smtClean="0"/>
              <a:t> </a:t>
            </a:r>
            <a:r>
              <a:rPr lang="en-US" dirty="0" err="1" smtClean="0"/>
              <a:t>kisülése</a:t>
            </a:r>
            <a:endParaRPr lang="en-US" dirty="0" smtClean="0"/>
          </a:p>
          <a:p>
            <a:pPr lvl="1"/>
            <a:r>
              <a:rPr lang="en-US" dirty="0" err="1" smtClean="0"/>
              <a:t>Legerősebb</a:t>
            </a:r>
            <a:r>
              <a:rPr lang="en-US" dirty="0" smtClean="0"/>
              <a:t> </a:t>
            </a:r>
            <a:r>
              <a:rPr lang="en-US" dirty="0" err="1" smtClean="0"/>
              <a:t>sugárzás</a:t>
            </a:r>
            <a:r>
              <a:rPr lang="en-US" dirty="0" smtClean="0"/>
              <a:t>: 4,2 </a:t>
            </a:r>
            <a:r>
              <a:rPr lang="en-US" dirty="0" err="1" smtClean="0"/>
              <a:t>eV</a:t>
            </a:r>
            <a:r>
              <a:rPr lang="en-US" dirty="0" smtClean="0"/>
              <a:t> (UV)</a:t>
            </a:r>
          </a:p>
          <a:p>
            <a:pPr lvl="1"/>
            <a:r>
              <a:rPr lang="en-US" dirty="0" err="1" smtClean="0"/>
              <a:t>Fluoreszcens</a:t>
            </a:r>
            <a:r>
              <a:rPr lang="en-US" dirty="0" smtClean="0"/>
              <a:t> </a:t>
            </a:r>
            <a:r>
              <a:rPr lang="en-US" dirty="0" err="1" smtClean="0"/>
              <a:t>bevonat</a:t>
            </a:r>
            <a:r>
              <a:rPr lang="en-US" dirty="0" smtClean="0"/>
              <a:t> (</a:t>
            </a:r>
            <a:r>
              <a:rPr lang="en-US" dirty="0" err="1" smtClean="0"/>
              <a:t>fénypor</a:t>
            </a:r>
            <a:r>
              <a:rPr lang="en-US" dirty="0" smtClean="0"/>
              <a:t>)</a:t>
            </a:r>
          </a:p>
          <a:p>
            <a:pPr lvl="1"/>
            <a:r>
              <a:rPr lang="en-US" dirty="0" err="1" smtClean="0"/>
              <a:t>Begyújtáshoz</a:t>
            </a:r>
            <a:r>
              <a:rPr lang="en-US" dirty="0" smtClean="0"/>
              <a:t> </a:t>
            </a:r>
            <a:r>
              <a:rPr lang="en-US" dirty="0" err="1" smtClean="0"/>
              <a:t>Ar</a:t>
            </a:r>
            <a:r>
              <a:rPr lang="en-US" dirty="0" smtClean="0"/>
              <a:t> </a:t>
            </a:r>
            <a:r>
              <a:rPr lang="en-US" dirty="0" err="1" smtClean="0"/>
              <a:t>gáz</a:t>
            </a:r>
            <a:endParaRPr lang="en-US" dirty="0" smtClean="0"/>
          </a:p>
          <a:p>
            <a:pPr lvl="1"/>
            <a:r>
              <a:rPr lang="en-US" dirty="0" err="1"/>
              <a:t>Veszélyes</a:t>
            </a:r>
            <a:r>
              <a:rPr lang="en-US" dirty="0"/>
              <a:t> </a:t>
            </a:r>
            <a:r>
              <a:rPr lang="en-US" dirty="0" err="1"/>
              <a:t>hulladék</a:t>
            </a:r>
            <a:r>
              <a:rPr lang="en-US" dirty="0"/>
              <a:t>!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339" y="2195112"/>
            <a:ext cx="3194080" cy="3517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51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dirty="0" smtClean="0"/>
              <a:t>Tematika</a:t>
            </a:r>
            <a:endParaRPr lang="hu-H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0112" y="1421992"/>
            <a:ext cx="7345363" cy="4956260"/>
          </a:xfrm>
        </p:spPr>
        <p:txBody>
          <a:bodyPr>
            <a:normAutofit lnSpcReduction="10000"/>
          </a:bodyPr>
          <a:lstStyle/>
          <a:p>
            <a:r>
              <a:rPr lang="hu-HU" dirty="0" smtClean="0"/>
              <a:t>(1)	Anyagszerkezet</a:t>
            </a:r>
          </a:p>
          <a:p>
            <a:r>
              <a:rPr lang="hu-HU" dirty="0" smtClean="0"/>
              <a:t>(2)	Mechanikai tulajdonságok</a:t>
            </a:r>
          </a:p>
          <a:p>
            <a:pPr lvl="1"/>
            <a:r>
              <a:rPr lang="hu-HU" dirty="0" smtClean="0"/>
              <a:t>Acélgyártás</a:t>
            </a:r>
          </a:p>
          <a:p>
            <a:pPr lvl="1"/>
            <a:r>
              <a:rPr lang="hu-HU" dirty="0" smtClean="0"/>
              <a:t>Memóriaötvözetek</a:t>
            </a:r>
          </a:p>
          <a:p>
            <a:pPr lvl="1"/>
            <a:r>
              <a:rPr lang="hu-HU" dirty="0" smtClean="0"/>
              <a:t>Ni</a:t>
            </a:r>
            <a:r>
              <a:rPr lang="hu-HU" sz="2000" baseline="-25000" dirty="0" smtClean="0"/>
              <a:t>3</a:t>
            </a:r>
            <a:r>
              <a:rPr lang="hu-HU" dirty="0" smtClean="0"/>
              <a:t>Al alapú </a:t>
            </a:r>
            <a:r>
              <a:rPr lang="hu-HU" dirty="0" smtClean="0"/>
              <a:t>szuperötvözetek </a:t>
            </a:r>
            <a:r>
              <a:rPr lang="hu-HU" dirty="0" smtClean="0"/>
              <a:t>turbinalapátokhoz</a:t>
            </a:r>
          </a:p>
          <a:p>
            <a:r>
              <a:rPr lang="hu-HU" dirty="0" smtClean="0"/>
              <a:t>(3)  Félvezetők</a:t>
            </a:r>
          </a:p>
          <a:p>
            <a:pPr lvl="1"/>
            <a:r>
              <a:rPr lang="hu-HU" dirty="0"/>
              <a:t>D</a:t>
            </a:r>
            <a:r>
              <a:rPr lang="hu-HU" dirty="0" smtClean="0"/>
              <a:t>ióda, tranzisztor működése</a:t>
            </a:r>
          </a:p>
          <a:p>
            <a:r>
              <a:rPr lang="hu-HU" dirty="0" smtClean="0"/>
              <a:t>(4)  Mágneses tulajdonságok</a:t>
            </a:r>
          </a:p>
          <a:p>
            <a:pPr lvl="1"/>
            <a:r>
              <a:rPr lang="en-US" dirty="0" smtClean="0"/>
              <a:t>F</a:t>
            </a:r>
            <a:r>
              <a:rPr lang="hu-HU" dirty="0" smtClean="0"/>
              <a:t>inemet ötvözet [giant magnetoresistance], hard disk </a:t>
            </a:r>
            <a:r>
              <a:rPr lang="hu-HU" dirty="0" smtClean="0"/>
              <a:t>olvasófeje</a:t>
            </a:r>
          </a:p>
          <a:p>
            <a:r>
              <a:rPr lang="hu-HU" dirty="0" smtClean="0"/>
              <a:t>(5)  A gumi szerkezete és fizikája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74852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Gill Sans"/>
                <a:cs typeface="Gill Sans"/>
              </a:rPr>
              <a:t>Anyagok</a:t>
            </a:r>
            <a:r>
              <a:rPr lang="en-US" dirty="0" smtClean="0">
                <a:latin typeface="Gill Sans"/>
                <a:cs typeface="Gill Sans"/>
              </a:rPr>
              <a:t> </a:t>
            </a:r>
            <a:r>
              <a:rPr lang="en-US" dirty="0" err="1" smtClean="0">
                <a:latin typeface="Gill Sans"/>
                <a:cs typeface="Gill Sans"/>
              </a:rPr>
              <a:t>szerkezete</a:t>
            </a:r>
            <a:endParaRPr lang="en-US" dirty="0">
              <a:latin typeface="Gill Sans"/>
              <a:cs typeface="Gill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>
              <a:latin typeface="Gill Sans"/>
              <a:cs typeface="Gill Sans"/>
            </a:endParaRPr>
          </a:p>
          <a:p>
            <a:endParaRPr lang="en-US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2047371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apital">
  <a:themeElements>
    <a:clrScheme name="Capital">
      <a:dk1>
        <a:srgbClr val="000000"/>
      </a:dk1>
      <a:lt1>
        <a:srgbClr val="FFFFFF"/>
      </a:lt1>
      <a:dk2>
        <a:srgbClr val="6F6D5D"/>
      </a:dk2>
      <a:lt2>
        <a:srgbClr val="7C8F97"/>
      </a:lt2>
      <a:accent1>
        <a:srgbClr val="4B5A60"/>
      </a:accent1>
      <a:accent2>
        <a:srgbClr val="9C5238"/>
      </a:accent2>
      <a:accent3>
        <a:srgbClr val="504539"/>
      </a:accent3>
      <a:accent4>
        <a:srgbClr val="C1AD79"/>
      </a:accent4>
      <a:accent5>
        <a:srgbClr val="667559"/>
      </a:accent5>
      <a:accent6>
        <a:srgbClr val="BAD6AD"/>
      </a:accent6>
      <a:hlink>
        <a:srgbClr val="524A82"/>
      </a:hlink>
      <a:folHlink>
        <a:srgbClr val="8F9954"/>
      </a:folHlink>
    </a:clrScheme>
    <a:fontScheme name="Capital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Capital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atMod val="150000"/>
                <a:lumMod val="50000"/>
              </a:schemeClr>
              <a:schemeClr val="phClr">
                <a:satMod val="300000"/>
                <a:lumMod val="125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atMod val="135000"/>
                <a:lumMod val="80000"/>
              </a:schemeClr>
              <a:schemeClr val="phClr">
                <a:satMod val="250000"/>
                <a:lumMod val="150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44450" cap="flat" cmpd="sng" algn="ctr">
          <a:solidFill>
            <a:schemeClr val="phClr">
              <a:shade val="85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sx="101000" sy="101000" algn="ctr" rotWithShape="0">
              <a:srgbClr val="000000">
                <a:alpha val="40000"/>
              </a:srgbClr>
            </a:outerShdw>
          </a:effectLst>
          <a:scene3d>
            <a:camera prst="perspectiveFront" fov="3000000"/>
            <a:lightRig rig="threePt" dir="tl"/>
          </a:scene3d>
          <a:sp3d>
            <a:bevelT w="0" h="0"/>
          </a:sp3d>
        </a:effectStyle>
        <a:effectStyle>
          <a:effectLst>
            <a:innerShdw blurRad="190500">
              <a:srgbClr val="000000">
                <a:alpha val="50000"/>
              </a:srgbClr>
            </a:innerShdw>
          </a:effectLst>
          <a:scene3d>
            <a:camera prst="perspectiveFront" fov="4800000"/>
            <a:lightRig rig="twoPt" dir="t">
              <a:rot lat="0" lon="0" rev="4800000"/>
            </a:lightRig>
          </a:scene3d>
          <a:sp3d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3">
            <a:duotone>
              <a:schemeClr val="phClr">
                <a:satMod val="150000"/>
                <a:lumMod val="50000"/>
              </a:schemeClr>
              <a:schemeClr val="phClr">
                <a:satMod val="400000"/>
                <a:lumMod val="16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Capital.thmx</Template>
  <TotalTime>10660</TotalTime>
  <Words>853</Words>
  <Application>Microsoft Macintosh PowerPoint</Application>
  <PresentationFormat>On-screen Show (4:3)</PresentationFormat>
  <Paragraphs>203</Paragraphs>
  <Slides>29</Slides>
  <Notes>1</Notes>
  <HiddenSlides>0</HiddenSlides>
  <MMClips>3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1" baseType="lpstr">
      <vt:lpstr>Capital</vt:lpstr>
      <vt:lpstr>Equation</vt:lpstr>
      <vt:lpstr>Alkalmazott Fizika I.</vt:lpstr>
      <vt:lpstr>Célkitűzés</vt:lpstr>
      <vt:lpstr>Atomok</vt:lpstr>
      <vt:lpstr>Anyagok osztályozása</vt:lpstr>
      <vt:lpstr>Anyagok termodinamikája</vt:lpstr>
      <vt:lpstr>Neon lámpa</vt:lpstr>
      <vt:lpstr>Kompakt fénycső</vt:lpstr>
      <vt:lpstr>Tematika</vt:lpstr>
      <vt:lpstr>Anyagok szerkezete</vt:lpstr>
      <vt:lpstr>Szilárd anyagok szerkezete</vt:lpstr>
      <vt:lpstr>Kristályos szerkezet?</vt:lpstr>
      <vt:lpstr>Diffrakció</vt:lpstr>
      <vt:lpstr>A fény spektruma</vt:lpstr>
      <vt:lpstr>Röntgen sugarak</vt:lpstr>
      <vt:lpstr>Laué kísérlet</vt:lpstr>
      <vt:lpstr>STM</vt:lpstr>
      <vt:lpstr>Kristályszerkezetek</vt:lpstr>
      <vt:lpstr>Kristályszerkezetek</vt:lpstr>
      <vt:lpstr>Kristályszerkezetek</vt:lpstr>
      <vt:lpstr>Kristályszerkezetek</vt:lpstr>
      <vt:lpstr>Kristályszerkezetek</vt:lpstr>
      <vt:lpstr>Rácshibák</vt:lpstr>
      <vt:lpstr>Pontszerű hibák</vt:lpstr>
      <vt:lpstr>Vakanciák mérése</vt:lpstr>
      <vt:lpstr>Vakanciák mérése</vt:lpstr>
      <vt:lpstr>Szennyezők (adalékok)</vt:lpstr>
      <vt:lpstr>Szennyezők (adalékok)</vt:lpstr>
      <vt:lpstr>Diffúzió</vt:lpstr>
      <vt:lpstr>Szilárd-szilárd fázisátalakulás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Péter Dusán Ispánovity</dc:creator>
  <cp:lastModifiedBy>Péter Dusán Ispánovity</cp:lastModifiedBy>
  <cp:revision>95</cp:revision>
  <cp:lastPrinted>2014-09-17T15:56:48Z</cp:lastPrinted>
  <dcterms:created xsi:type="dcterms:W3CDTF">2013-09-15T13:45:02Z</dcterms:created>
  <dcterms:modified xsi:type="dcterms:W3CDTF">2015-09-11T07:47:45Z</dcterms:modified>
</cp:coreProperties>
</file>