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emf" ContentType="image/x-emf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91" r:id="rId3"/>
    <p:sldId id="289" r:id="rId4"/>
    <p:sldId id="290" r:id="rId5"/>
    <p:sldId id="293" r:id="rId6"/>
    <p:sldId id="294" r:id="rId7"/>
    <p:sldId id="292" r:id="rId8"/>
    <p:sldId id="295" r:id="rId9"/>
    <p:sldId id="296" r:id="rId10"/>
    <p:sldId id="297" r:id="rId11"/>
    <p:sldId id="298" r:id="rId12"/>
    <p:sldId id="299" r:id="rId13"/>
    <p:sldId id="301" r:id="rId14"/>
    <p:sldId id="302" r:id="rId15"/>
    <p:sldId id="303" r:id="rId16"/>
    <p:sldId id="304" r:id="rId17"/>
    <p:sldId id="305" r:id="rId18"/>
    <p:sldId id="316" r:id="rId19"/>
    <p:sldId id="300" r:id="rId20"/>
    <p:sldId id="306" r:id="rId21"/>
    <p:sldId id="308" r:id="rId22"/>
    <p:sldId id="307" r:id="rId23"/>
    <p:sldId id="311" r:id="rId24"/>
    <p:sldId id="315" r:id="rId25"/>
    <p:sldId id="309" r:id="rId26"/>
    <p:sldId id="313" r:id="rId27"/>
    <p:sldId id="312" r:id="rId28"/>
    <p:sldId id="317" r:id="rId29"/>
    <p:sldId id="314" r:id="rId3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576" y="-115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DAE48-AA22-744E-8886-CCF507B5F153}" type="datetimeFigureOut">
              <a:rPr lang="en-US" smtClean="0"/>
              <a:t>11/10/13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1A12-3CAF-3C49-BCC4-AC562411D4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89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7446" y="411480"/>
            <a:ext cx="8851109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3950"/>
            <a:ext cx="7954037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954037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1553" y="6122895"/>
            <a:ext cx="23114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122894"/>
            <a:ext cx="31369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0250" y="6122895"/>
            <a:ext cx="8255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11" y="1694329"/>
            <a:ext cx="3259006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12" y="609601"/>
            <a:ext cx="44577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11" y="2672323"/>
            <a:ext cx="3259006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82300" y="310123"/>
            <a:ext cx="368207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691640"/>
            <a:ext cx="3259074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0106" y="612775"/>
            <a:ext cx="44577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548" y="2670048"/>
            <a:ext cx="3259074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4287820"/>
            <a:ext cx="8690475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6043" y="331694"/>
            <a:ext cx="9123426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548" y="5271248"/>
            <a:ext cx="8690475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7350" y="609601"/>
            <a:ext cx="1534458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08" y="609601"/>
            <a:ext cx="6803092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7157" y="1228124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244159"/>
            <a:ext cx="7957476" cy="951245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2" y="1593871"/>
            <a:ext cx="7957477" cy="447165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7446" y="411480"/>
            <a:ext cx="8851109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122" y="3442448"/>
            <a:ext cx="795747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122" y="5029200"/>
            <a:ext cx="795747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6697" y="6122895"/>
            <a:ext cx="23114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124401"/>
            <a:ext cx="31369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89534" y="533401"/>
            <a:ext cx="8489442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1371600"/>
            <a:ext cx="795747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3134567"/>
            <a:ext cx="795747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120" y="2147889"/>
            <a:ext cx="386334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49" y="2147889"/>
            <a:ext cx="386334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993" y="1708991"/>
            <a:ext cx="386334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93" y="2590801"/>
            <a:ext cx="386334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7667" y="1708991"/>
            <a:ext cx="386334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7667" y="2590801"/>
            <a:ext cx="386334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11" y="1169892"/>
            <a:ext cx="3259006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12" y="609601"/>
            <a:ext cx="44577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11" y="2147889"/>
            <a:ext cx="3259006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122" y="244158"/>
            <a:ext cx="795747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2133601"/>
            <a:ext cx="795747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" y="6371592"/>
            <a:ext cx="23114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hu-HU" noProof="0" smtClean="0"/>
              <a:t>11/10/13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5410" y="6371591"/>
            <a:ext cx="31369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0" y="6356351"/>
            <a:ext cx="8255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hu-HU" noProof="0" smtClean="0"/>
              <a:t>‹#›</a:t>
            </a:fld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png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1768494"/>
            <a:ext cx="7957476" cy="16764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/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Szilárd</a:t>
            </a:r>
            <a:r>
              <a:rPr lang="en-US" dirty="0" smtClean="0"/>
              <a:t> </a:t>
            </a:r>
            <a:r>
              <a:rPr lang="en-US" dirty="0" err="1" smtClean="0"/>
              <a:t>anyagok</a:t>
            </a:r>
            <a:r>
              <a:rPr lang="en-US" dirty="0" smtClean="0"/>
              <a:t> </a:t>
            </a:r>
            <a:r>
              <a:rPr lang="en-US" dirty="0" err="1" smtClean="0"/>
              <a:t>elektronszerkezete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87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Kötő- és lazítópályák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5" y="1454086"/>
            <a:ext cx="8207843" cy="49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Energiaszintek – </a:t>
            </a:r>
            <a:r>
              <a:rPr lang="hu-HU" i="1" dirty="0" smtClean="0"/>
              <a:t>H</a:t>
            </a:r>
            <a:r>
              <a:rPr lang="hu-HU" baseline="-25000" dirty="0" smtClean="0"/>
              <a:t>2</a:t>
            </a:r>
            <a:r>
              <a:rPr lang="hu-HU" dirty="0" smtClean="0"/>
              <a:t>, </a:t>
            </a:r>
            <a:r>
              <a:rPr lang="hu-HU" i="1" dirty="0" smtClean="0"/>
              <a:t>He</a:t>
            </a:r>
            <a:endParaRPr lang="hu-HU" i="1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59" r="359"/>
          <a:stretch>
            <a:fillRect/>
          </a:stretch>
        </p:blipFill>
        <p:spPr>
          <a:xfrm>
            <a:off x="452399" y="1844824"/>
            <a:ext cx="4349691" cy="2444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64" y="1801108"/>
            <a:ext cx="4062684" cy="25359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9552" y="4597476"/>
            <a:ext cx="4292537" cy="172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Hidrogén molekula:</a:t>
            </a:r>
          </a:p>
          <a:p>
            <a:pPr lvl="1"/>
            <a:r>
              <a:rPr lang="hu-HU" dirty="0" smtClean="0"/>
              <a:t>Két elektron a kötőpályán</a:t>
            </a:r>
          </a:p>
          <a:p>
            <a:pPr lvl="1"/>
            <a:r>
              <a:rPr lang="hu-HU" dirty="0" smtClean="0"/>
              <a:t>Alacsonyabb energia - stabil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77064" y="4749876"/>
            <a:ext cx="4292537" cy="172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Hélium:</a:t>
            </a:r>
          </a:p>
          <a:p>
            <a:pPr lvl="1"/>
            <a:r>
              <a:rPr lang="hu-HU" dirty="0" smtClean="0"/>
              <a:t>Két elektron a kötőpályán</a:t>
            </a:r>
          </a:p>
          <a:p>
            <a:pPr lvl="1"/>
            <a:r>
              <a:rPr lang="hu-HU" dirty="0" smtClean="0"/>
              <a:t>Két elektron a lazítópályán</a:t>
            </a:r>
          </a:p>
          <a:p>
            <a:pPr lvl="1"/>
            <a:r>
              <a:rPr lang="hu-HU" dirty="0" smtClean="0"/>
              <a:t>Magasabb energia - instabil</a:t>
            </a:r>
          </a:p>
        </p:txBody>
      </p:sp>
    </p:spTree>
    <p:extLst>
      <p:ext uri="{BB962C8B-B14F-4D97-AF65-F5344CB8AC3E}">
        <p14:creationId xmlns:p14="http://schemas.microsoft.com/office/powerpoint/2010/main" val="395783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Dilítium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34" y="2433959"/>
            <a:ext cx="3732465" cy="2845497"/>
          </a:xfrm>
        </p:spPr>
        <p:txBody>
          <a:bodyPr/>
          <a:lstStyle/>
          <a:p>
            <a:r>
              <a:rPr lang="hu-HU" dirty="0" smtClean="0"/>
              <a:t>Gáz formában a lítium kétatomos molekulát alkot</a:t>
            </a:r>
          </a:p>
          <a:p>
            <a:r>
              <a:rPr lang="hu-HU" dirty="0" smtClean="0"/>
              <a:t>A 2</a:t>
            </a:r>
            <a:r>
              <a:rPr lang="hu-HU" i="1" dirty="0" smtClean="0"/>
              <a:t>s</a:t>
            </a:r>
            <a:r>
              <a:rPr lang="hu-HU" dirty="0" smtClean="0"/>
              <a:t> elektronok vesznek részt a kötőpálya kialakításában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17" y="2581246"/>
            <a:ext cx="4744052" cy="2968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8117" y="4605120"/>
            <a:ext cx="46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Gill Sans"/>
                <a:cs typeface="Gill Sans"/>
              </a:rPr>
              <a:t>1</a:t>
            </a:r>
            <a:r>
              <a:rPr lang="hu-HU" sz="2200" i="1" dirty="0" smtClean="0">
                <a:latin typeface="Gill Sans"/>
                <a:cs typeface="Gill Sans"/>
              </a:rPr>
              <a:t>s</a:t>
            </a:r>
            <a:endParaRPr lang="hu-HU" sz="2200" i="1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8117" y="3012240"/>
            <a:ext cx="461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>
                <a:latin typeface="Gill Sans"/>
                <a:cs typeface="Gill Sans"/>
              </a:rPr>
              <a:t>2</a:t>
            </a:r>
            <a:r>
              <a:rPr lang="hu-HU" sz="2200" i="1" dirty="0" smtClean="0">
                <a:latin typeface="Gill Sans"/>
                <a:cs typeface="Gill Sans"/>
              </a:rPr>
              <a:t>s</a:t>
            </a:r>
            <a:endParaRPr lang="hu-HU" sz="2200" i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4373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 atomszám esetén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98" y="1940102"/>
            <a:ext cx="2828009" cy="3997806"/>
          </a:xfrm>
        </p:spPr>
        <p:txBody>
          <a:bodyPr>
            <a:normAutofit/>
          </a:bodyPr>
          <a:lstStyle/>
          <a:p>
            <a:r>
              <a:rPr lang="hu-HU" i="1" dirty="0" smtClean="0"/>
              <a:t>N</a:t>
            </a:r>
            <a:r>
              <a:rPr lang="hu-HU" dirty="0" smtClean="0"/>
              <a:t> atom esetén egy atomi pálya </a:t>
            </a:r>
            <a:r>
              <a:rPr lang="hu-HU" i="1" dirty="0" smtClean="0"/>
              <a:t>N</a:t>
            </a:r>
            <a:r>
              <a:rPr lang="hu-HU" dirty="0" smtClean="0"/>
              <a:t> molekulapályára hasad fel</a:t>
            </a:r>
          </a:p>
          <a:p>
            <a:r>
              <a:rPr lang="hu-HU" dirty="0" smtClean="0"/>
              <a:t>Szilárdtestekben az energia-szintek folytonosan helyezkednek el</a:t>
            </a:r>
          </a:p>
          <a:p>
            <a:r>
              <a:rPr lang="hu-HU" dirty="0" smtClean="0"/>
              <a:t>Színkép: folytonos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908" y="1736656"/>
            <a:ext cx="6069000" cy="44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6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Sávszerkezet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1" y="2367360"/>
            <a:ext cx="4553512" cy="3558799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i="1" dirty="0" smtClean="0"/>
              <a:t>s</a:t>
            </a:r>
            <a:r>
              <a:rPr lang="hu-HU" dirty="0" smtClean="0"/>
              <a:t> és </a:t>
            </a:r>
            <a:r>
              <a:rPr lang="hu-HU" i="1" dirty="0" smtClean="0"/>
              <a:t>p</a:t>
            </a:r>
            <a:r>
              <a:rPr lang="hu-HU" dirty="0" smtClean="0"/>
              <a:t> pályák folytonos sávokká szélesednek, de nem feltétlenül fednek át</a:t>
            </a:r>
          </a:p>
          <a:p>
            <a:r>
              <a:rPr lang="en-US" dirty="0" smtClean="0"/>
              <a:t>S</a:t>
            </a:r>
            <a:r>
              <a:rPr lang="hu-HU" dirty="0" smtClean="0"/>
              <a:t>ávok között: gap</a:t>
            </a:r>
          </a:p>
          <a:p>
            <a:r>
              <a:rPr lang="hu-HU" dirty="0" smtClean="0"/>
              <a:t>Valameddig be vannak töltve az energiaszintek (Fermi energia)</a:t>
            </a:r>
          </a:p>
          <a:p>
            <a:pPr lvl="1"/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13" y="2096415"/>
            <a:ext cx="330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Sávszerkezet és vezetés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2" y="1593871"/>
            <a:ext cx="7957477" cy="1119596"/>
          </a:xfrm>
        </p:spPr>
        <p:txBody>
          <a:bodyPr/>
          <a:lstStyle/>
          <a:p>
            <a:r>
              <a:rPr lang="hu-HU" dirty="0" smtClean="0"/>
              <a:t>Vezető: nincs gap a Fermi energia fölött</a:t>
            </a:r>
          </a:p>
          <a:p>
            <a:r>
              <a:rPr lang="hu-HU" dirty="0" smtClean="0"/>
              <a:t>Szigetelő: van gap közvetlenül a Fermi energia fölött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67" y="2713467"/>
            <a:ext cx="715433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Vezetők és szigetelők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2" y="1468800"/>
            <a:ext cx="7499999" cy="4942080"/>
          </a:xfrm>
        </p:spPr>
        <p:txBody>
          <a:bodyPr/>
          <a:lstStyle/>
          <a:p>
            <a:r>
              <a:rPr lang="hu-HU" dirty="0" smtClean="0"/>
              <a:t>Li: egy elektron a külső héjon</a:t>
            </a:r>
          </a:p>
          <a:p>
            <a:pPr lvl="1"/>
            <a:r>
              <a:rPr lang="hu-HU" dirty="0" smtClean="0"/>
              <a:t>Kiszélesedett </a:t>
            </a:r>
            <a:r>
              <a:rPr lang="hu-HU" i="1" dirty="0" smtClean="0"/>
              <a:t>s</a:t>
            </a:r>
            <a:r>
              <a:rPr lang="hu-HU" dirty="0" smtClean="0"/>
              <a:t> sáv félig betöltve: jó vezető</a:t>
            </a:r>
          </a:p>
          <a:p>
            <a:r>
              <a:rPr lang="hu-HU" dirty="0" smtClean="0"/>
              <a:t>Be: </a:t>
            </a:r>
            <a:r>
              <a:rPr lang="hu-HU" dirty="0"/>
              <a:t>betöltött </a:t>
            </a:r>
            <a:r>
              <a:rPr lang="hu-HU" i="1" dirty="0"/>
              <a:t>s</a:t>
            </a:r>
            <a:r>
              <a:rPr lang="hu-HU" dirty="0"/>
              <a:t> héj</a:t>
            </a:r>
            <a:endParaRPr lang="hu-HU" dirty="0" smtClean="0"/>
          </a:p>
          <a:p>
            <a:pPr lvl="1"/>
            <a:r>
              <a:rPr lang="hu-HU" dirty="0" smtClean="0"/>
              <a:t>elvileg szigetelő, de az </a:t>
            </a:r>
            <a:r>
              <a:rPr lang="hu-HU" i="1" dirty="0" smtClean="0"/>
              <a:t>s</a:t>
            </a:r>
            <a:r>
              <a:rPr lang="hu-HU" dirty="0" smtClean="0"/>
              <a:t> és </a:t>
            </a:r>
            <a:r>
              <a:rPr lang="hu-HU" i="1" dirty="0" smtClean="0"/>
              <a:t>p</a:t>
            </a:r>
            <a:r>
              <a:rPr lang="hu-HU" dirty="0" smtClean="0"/>
              <a:t> sávok átfednek, ezért vezető</a:t>
            </a:r>
          </a:p>
          <a:p>
            <a:r>
              <a:rPr lang="hu-HU" dirty="0" smtClean="0"/>
              <a:t>B: egy elektron a </a:t>
            </a:r>
            <a:r>
              <a:rPr lang="hu-HU" i="1" dirty="0" smtClean="0"/>
              <a:t>p</a:t>
            </a:r>
            <a:r>
              <a:rPr lang="hu-HU" dirty="0" smtClean="0"/>
              <a:t> héjon</a:t>
            </a:r>
          </a:p>
          <a:p>
            <a:pPr lvl="1"/>
            <a:r>
              <a:rPr lang="hu-HU" dirty="0" smtClean="0"/>
              <a:t>elvileg vezető, de a kristályszerkezetben egy cellában páros számú B atom van, ezért mégis szigetelő</a:t>
            </a:r>
          </a:p>
          <a:p>
            <a:r>
              <a:rPr lang="hu-HU" dirty="0" smtClean="0"/>
              <a:t>C: gyémánt szerkezet</a:t>
            </a:r>
          </a:p>
          <a:p>
            <a:pPr lvl="1"/>
            <a:r>
              <a:rPr lang="hu-HU" dirty="0" smtClean="0"/>
              <a:t>Gap: 5,5 eV</a:t>
            </a:r>
          </a:p>
          <a:p>
            <a:pPr lvl="1"/>
            <a:r>
              <a:rPr lang="hu-HU" dirty="0" smtClean="0"/>
              <a:t>Átlátszó (a szennyezők adhatnak színt)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50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Elektromos vezetés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18" y="1665099"/>
            <a:ext cx="4647203" cy="4790181"/>
          </a:xfrm>
        </p:spPr>
        <p:txBody>
          <a:bodyPr/>
          <a:lstStyle/>
          <a:p>
            <a:r>
              <a:rPr lang="hu-HU" dirty="0" smtClean="0"/>
              <a:t>Hőmozgás hatására egy elektron magasabb energiájú állapotba ugrik</a:t>
            </a:r>
          </a:p>
          <a:p>
            <a:pPr lvl="1"/>
            <a:r>
              <a:rPr lang="hu-HU" dirty="0" smtClean="0"/>
              <a:t>Itt már nem akadályozza a Pauli-elv a mozgásban</a:t>
            </a:r>
          </a:p>
          <a:p>
            <a:r>
              <a:rPr lang="hu-HU" dirty="0" smtClean="0"/>
              <a:t>Helyén lyuk keletkezik, mely pozitív töltésként viselkedik</a:t>
            </a:r>
          </a:p>
          <a:p>
            <a:r>
              <a:rPr lang="hu-HU" dirty="0" smtClean="0"/>
              <a:t>Áramsűrűség</a:t>
            </a:r>
            <a:r>
              <a:rPr lang="hu-HU" dirty="0" smtClean="0">
                <a:latin typeface="Times"/>
                <a:cs typeface="Times"/>
              </a:rPr>
              <a:t>: </a:t>
            </a:r>
            <a:r>
              <a:rPr lang="hu-HU" b="1" i="1" dirty="0" smtClean="0">
                <a:latin typeface="Times"/>
                <a:cs typeface="Times"/>
              </a:rPr>
              <a:t>j</a:t>
            </a:r>
            <a:r>
              <a:rPr lang="hu-HU" dirty="0" smtClean="0">
                <a:latin typeface="Times"/>
                <a:cs typeface="Times"/>
              </a:rPr>
              <a:t> = </a:t>
            </a:r>
            <a:r>
              <a:rPr lang="hu-HU" i="1" dirty="0" smtClean="0">
                <a:latin typeface="Times"/>
                <a:cs typeface="Times"/>
              </a:rPr>
              <a:t>σ</a:t>
            </a:r>
            <a:r>
              <a:rPr lang="hu-HU" b="1" i="1" dirty="0" smtClean="0">
                <a:latin typeface="Times"/>
                <a:cs typeface="Times"/>
              </a:rPr>
              <a:t>E</a:t>
            </a:r>
          </a:p>
          <a:p>
            <a:pPr lvl="1"/>
            <a:r>
              <a:rPr lang="hu-HU" i="1" dirty="0" smtClean="0">
                <a:latin typeface="Times"/>
                <a:cs typeface="Times"/>
              </a:rPr>
              <a:t>U</a:t>
            </a:r>
            <a:r>
              <a:rPr lang="hu-HU" dirty="0" smtClean="0">
                <a:latin typeface="Times"/>
                <a:cs typeface="Times"/>
              </a:rPr>
              <a:t> = </a:t>
            </a:r>
            <a:r>
              <a:rPr lang="hu-HU" i="1" dirty="0" smtClean="0">
                <a:latin typeface="Times"/>
                <a:cs typeface="Times"/>
              </a:rPr>
              <a:t>IR </a:t>
            </a:r>
            <a:r>
              <a:rPr lang="hu-HU" dirty="0" smtClean="0"/>
              <a:t>lokális megfelelője</a:t>
            </a:r>
          </a:p>
          <a:p>
            <a:pPr lvl="1"/>
            <a:r>
              <a:rPr lang="hu-HU" i="1" dirty="0" smtClean="0">
                <a:latin typeface="Times"/>
                <a:cs typeface="Times"/>
              </a:rPr>
              <a:t>1</a:t>
            </a:r>
            <a:r>
              <a:rPr lang="hu-HU" dirty="0" smtClean="0">
                <a:latin typeface="Times"/>
                <a:cs typeface="Times"/>
              </a:rPr>
              <a:t>/</a:t>
            </a:r>
            <a:r>
              <a:rPr lang="hu-HU" i="1" dirty="0" smtClean="0">
                <a:latin typeface="Times"/>
                <a:cs typeface="Times"/>
              </a:rPr>
              <a:t>σ</a:t>
            </a:r>
            <a:r>
              <a:rPr lang="hu-HU" dirty="0" smtClean="0">
                <a:latin typeface="Times"/>
                <a:cs typeface="Times"/>
              </a:rPr>
              <a:t> = </a:t>
            </a:r>
            <a:r>
              <a:rPr lang="hu-HU" i="1" dirty="0" smtClean="0">
                <a:latin typeface="Times"/>
                <a:cs typeface="Times"/>
              </a:rPr>
              <a:t>ρ</a:t>
            </a:r>
          </a:p>
          <a:p>
            <a:pPr lvl="1"/>
            <a:r>
              <a:rPr lang="hu-HU" i="1" dirty="0" smtClean="0">
                <a:latin typeface="Times"/>
                <a:cs typeface="Times"/>
              </a:rPr>
              <a:t>R </a:t>
            </a:r>
            <a:r>
              <a:rPr lang="hu-HU" dirty="0" smtClean="0">
                <a:latin typeface="Times"/>
                <a:cs typeface="Times"/>
              </a:rPr>
              <a:t>= </a:t>
            </a:r>
            <a:r>
              <a:rPr lang="hu-HU" i="1" dirty="0" smtClean="0">
                <a:latin typeface="Times"/>
                <a:cs typeface="Times"/>
              </a:rPr>
              <a:t>ρl</a:t>
            </a:r>
            <a:r>
              <a:rPr lang="hu-HU" dirty="0" smtClean="0">
                <a:latin typeface="Times"/>
                <a:cs typeface="Times"/>
              </a:rPr>
              <a:t>/</a:t>
            </a:r>
            <a:r>
              <a:rPr lang="hu-HU" i="1" dirty="0" smtClean="0">
                <a:latin typeface="Times"/>
                <a:cs typeface="Times"/>
              </a:rPr>
              <a:t>A</a:t>
            </a:r>
            <a:endParaRPr lang="hu-HU" i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20" y="1665099"/>
            <a:ext cx="41275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2777" y="1458024"/>
            <a:ext cx="1093081" cy="799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8410441" y="1458024"/>
            <a:ext cx="1093081" cy="799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70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Fajlagos ellenállás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109863"/>
              </p:ext>
            </p:extLst>
          </p:nvPr>
        </p:nvGraphicFramePr>
        <p:xfrm>
          <a:off x="974725" y="1853050"/>
          <a:ext cx="7958138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069"/>
                <a:gridCol w="397906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Anyag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Fajlagos ellenállás (</a:t>
                      </a:r>
                      <a:r>
                        <a:rPr lang="hu-HU" i="1" dirty="0" smtClean="0">
                          <a:latin typeface="Times"/>
                          <a:cs typeface="Times"/>
                        </a:rPr>
                        <a:t>ρ</a:t>
                      </a:r>
                      <a:r>
                        <a:rPr lang="hu-HU" dirty="0" smtClean="0">
                          <a:latin typeface="Gill Sans"/>
                          <a:cs typeface="Gill Sans"/>
                        </a:rPr>
                        <a:t>) [</a:t>
                      </a:r>
                      <a:r>
                        <a:rPr lang="hu-HU" dirty="0" smtClean="0">
                          <a:latin typeface="Times"/>
                          <a:cs typeface="Times"/>
                        </a:rPr>
                        <a:t>Ω・</a:t>
                      </a:r>
                      <a:r>
                        <a:rPr lang="hu-HU" dirty="0" smtClean="0">
                          <a:latin typeface="Gill Sans"/>
                          <a:cs typeface="Gill Sans"/>
                        </a:rPr>
                        <a:t>m]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Réz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1,68×10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−8</a:t>
                      </a:r>
                      <a:endParaRPr lang="hu-HU" baseline="300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Arany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2,44×10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−8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Vas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1,00×10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−7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Rozsdamentes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acél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6,9×10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−7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Germánium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4,6</a:t>
                      </a:r>
                      <a:r>
                        <a:rPr lang="hu-HU" dirty="0" smtClean="0">
                          <a:latin typeface="Gill Sans"/>
                          <a:cs typeface="Gill Sans"/>
                        </a:rPr>
                        <a:t>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−1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Ivóvíz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2×10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1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– 2</a:t>
                      </a:r>
                      <a:r>
                        <a:rPr lang="hu-HU" dirty="0" smtClean="0">
                          <a:latin typeface="Gill Sans"/>
                          <a:cs typeface="Gill Sans"/>
                        </a:rPr>
                        <a:t>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3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</a:t>
                      </a:r>
                      <a:endParaRPr lang="hu-HU" baseline="30000" dirty="0" smtClean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Szilícium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6,40×10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Üveg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11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– </a:t>
                      </a:r>
                      <a:r>
                        <a:rPr lang="hu-HU" dirty="0" smtClean="0">
                          <a:latin typeface="Gill Sans"/>
                          <a:cs typeface="Gill Sans"/>
                        </a:rPr>
                        <a:t>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15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</a:t>
                      </a:r>
                      <a:endParaRPr lang="hu-HU" baseline="30000" dirty="0" smtClean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PET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21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Gill Sans"/>
                          <a:cs typeface="Gill Sans"/>
                        </a:rPr>
                        <a:t>Teflon</a:t>
                      </a:r>
                      <a:endParaRPr lang="hu-HU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Gill Sans"/>
                          <a:cs typeface="Gill Sans"/>
                        </a:rPr>
                        <a:t>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23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– </a:t>
                      </a:r>
                      <a:r>
                        <a:rPr lang="hu-HU" dirty="0" smtClean="0">
                          <a:latin typeface="Gill Sans"/>
                          <a:cs typeface="Gill Sans"/>
                        </a:rPr>
                        <a:t>10</a:t>
                      </a:r>
                      <a:r>
                        <a:rPr lang="hu-HU" baseline="30000" dirty="0" smtClean="0">
                          <a:latin typeface="Gill Sans"/>
                          <a:cs typeface="Gill Sans"/>
                        </a:rPr>
                        <a:t>25</a:t>
                      </a:r>
                      <a:r>
                        <a:rPr lang="hu-HU" baseline="0" dirty="0" smtClean="0">
                          <a:latin typeface="Gill Sans"/>
                          <a:cs typeface="Gill Sans"/>
                        </a:rPr>
                        <a:t> </a:t>
                      </a:r>
                      <a:endParaRPr lang="hu-HU" baseline="30000" dirty="0" smtClean="0">
                        <a:latin typeface="Gill Sans"/>
                        <a:cs typeface="Gill San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baseline="30000" dirty="0" smtClean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8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Periódusos rendszer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021" b="3738"/>
          <a:stretch/>
        </p:blipFill>
        <p:spPr>
          <a:xfrm>
            <a:off x="741917" y="1339200"/>
            <a:ext cx="8422167" cy="52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4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122" y="2210551"/>
            <a:ext cx="7957477" cy="3854970"/>
          </a:xfrm>
        </p:spPr>
        <p:txBody>
          <a:bodyPr/>
          <a:lstStyle/>
          <a:p>
            <a:r>
              <a:rPr lang="hu-HU" dirty="0" smtClean="0"/>
              <a:t>Színkép</a:t>
            </a:r>
          </a:p>
          <a:p>
            <a:pPr lvl="1"/>
            <a:r>
              <a:rPr lang="en-US" dirty="0" smtClean="0"/>
              <a:t>G</a:t>
            </a:r>
            <a:r>
              <a:rPr lang="hu-HU" dirty="0" smtClean="0"/>
              <a:t>ázok esetén vonalas</a:t>
            </a:r>
          </a:p>
          <a:p>
            <a:pPr lvl="1"/>
            <a:r>
              <a:rPr lang="hu-HU" dirty="0" smtClean="0"/>
              <a:t>Folyadékok és szilárd anyagok esetén folytonos</a:t>
            </a:r>
          </a:p>
          <a:p>
            <a:pPr lvl="1"/>
            <a:r>
              <a:rPr lang="hu-HU" dirty="0" smtClean="0"/>
              <a:t>Mi okozza a különbséget?</a:t>
            </a:r>
          </a:p>
          <a:p>
            <a:r>
              <a:rPr lang="hu-HU" dirty="0" smtClean="0"/>
              <a:t>Vezetési tulajdonságok</a:t>
            </a:r>
          </a:p>
          <a:p>
            <a:pPr lvl="1"/>
            <a:r>
              <a:rPr lang="hu-HU" dirty="0" smtClean="0"/>
              <a:t>Üveg és réz fajlagos ellenállásának aránya: 10</a:t>
            </a:r>
            <a:r>
              <a:rPr lang="hu-HU" baseline="30000" dirty="0" smtClean="0"/>
              <a:t>30</a:t>
            </a:r>
          </a:p>
          <a:p>
            <a:pPr lvl="1"/>
            <a:r>
              <a:rPr lang="hu-HU" dirty="0" smtClean="0"/>
              <a:t>Hogyan lehet ennyire különböző?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75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Fémek fajlagos ellenállása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8" y="1434507"/>
            <a:ext cx="8738807" cy="5067806"/>
          </a:xfrm>
        </p:spPr>
        <p:txBody>
          <a:bodyPr>
            <a:normAutofit/>
          </a:bodyPr>
          <a:lstStyle/>
          <a:p>
            <a:r>
              <a:rPr lang="hu-HU" dirty="0" smtClean="0"/>
              <a:t>Az ellenállást a rácshibák okozzák (szennyező atomok, vakanciák, stb.)</a:t>
            </a:r>
          </a:p>
          <a:p>
            <a:r>
              <a:rPr lang="hu-HU" dirty="0" smtClean="0"/>
              <a:t>Hőmérséklet-függés (lineáris közelítés): </a:t>
            </a:r>
            <a:r>
              <a:rPr lang="hu-HU" i="1" dirty="0" smtClean="0">
                <a:latin typeface="Times"/>
                <a:cs typeface="Times"/>
              </a:rPr>
              <a:t>ρ</a:t>
            </a:r>
            <a:r>
              <a:rPr lang="hu-HU" dirty="0" smtClean="0">
                <a:latin typeface="Times"/>
                <a:cs typeface="Times"/>
              </a:rPr>
              <a:t>(</a:t>
            </a:r>
            <a:r>
              <a:rPr lang="hu-HU" i="1" dirty="0" smtClean="0">
                <a:latin typeface="Times"/>
                <a:cs typeface="Times"/>
              </a:rPr>
              <a:t>T</a:t>
            </a:r>
            <a:r>
              <a:rPr lang="hu-HU" dirty="0" smtClean="0">
                <a:latin typeface="Times"/>
                <a:cs typeface="Times"/>
              </a:rPr>
              <a:t>) = </a:t>
            </a:r>
            <a:r>
              <a:rPr lang="hu-HU" i="1" dirty="0" smtClean="0">
                <a:latin typeface="Times"/>
                <a:cs typeface="Times"/>
              </a:rPr>
              <a:t>ρ</a:t>
            </a:r>
            <a:r>
              <a:rPr lang="hu-HU" baseline="-25000" dirty="0" smtClean="0">
                <a:latin typeface="Times"/>
                <a:cs typeface="Times"/>
              </a:rPr>
              <a:t>0</a:t>
            </a:r>
            <a:r>
              <a:rPr lang="hu-HU" dirty="0" smtClean="0">
                <a:latin typeface="Times"/>
                <a:cs typeface="Times"/>
              </a:rPr>
              <a:t> (</a:t>
            </a:r>
            <a:r>
              <a:rPr lang="hu-HU" i="1" dirty="0" smtClean="0">
                <a:latin typeface="Times"/>
                <a:cs typeface="Times"/>
              </a:rPr>
              <a:t>1</a:t>
            </a:r>
            <a:r>
              <a:rPr lang="hu-HU" dirty="0" smtClean="0">
                <a:latin typeface="Times"/>
                <a:cs typeface="Times"/>
              </a:rPr>
              <a:t>+</a:t>
            </a:r>
            <a:r>
              <a:rPr lang="hu-HU" i="1" dirty="0" smtClean="0">
                <a:latin typeface="Times"/>
                <a:cs typeface="Times"/>
              </a:rPr>
              <a:t>αT</a:t>
            </a:r>
            <a:r>
              <a:rPr lang="hu-HU" dirty="0" smtClean="0">
                <a:latin typeface="Times"/>
                <a:cs typeface="Times"/>
              </a:rPr>
              <a:t>)</a:t>
            </a:r>
          </a:p>
          <a:p>
            <a:pPr lvl="1"/>
            <a:r>
              <a:rPr lang="hu-HU" i="1" dirty="0" smtClean="0">
                <a:latin typeface="Times"/>
                <a:cs typeface="Times"/>
              </a:rPr>
              <a:t>ρ</a:t>
            </a:r>
            <a:r>
              <a:rPr lang="hu-HU" baseline="-25000" dirty="0" smtClean="0">
                <a:latin typeface="Times"/>
                <a:cs typeface="Times"/>
              </a:rPr>
              <a:t>0</a:t>
            </a:r>
            <a:r>
              <a:rPr lang="hu-HU" dirty="0" smtClean="0"/>
              <a:t>: maradék ellenállás (0 K-en)</a:t>
            </a:r>
          </a:p>
          <a:p>
            <a:r>
              <a:rPr lang="hu-HU" dirty="0" smtClean="0"/>
              <a:t>Példák:</a:t>
            </a:r>
          </a:p>
          <a:p>
            <a:pPr lvl="1"/>
            <a:r>
              <a:rPr lang="hu-HU" dirty="0" smtClean="0"/>
              <a:t>Fűtőhuzal erősen szennyezett</a:t>
            </a:r>
          </a:p>
          <a:p>
            <a:pPr lvl="1"/>
            <a:r>
              <a:rPr lang="hu-HU" dirty="0" smtClean="0"/>
              <a:t>Villanykörte bekapcsolásnál megy</a:t>
            </a:r>
            <a:br>
              <a:rPr lang="hu-HU" dirty="0" smtClean="0"/>
            </a:br>
            <a:r>
              <a:rPr lang="hu-HU" dirty="0" smtClean="0"/>
              <a:t>tönkre</a:t>
            </a:r>
          </a:p>
          <a:p>
            <a:r>
              <a:rPr lang="hu-HU" dirty="0" smtClean="0"/>
              <a:t>Ötvözés hatása az ellenállásra</a:t>
            </a:r>
          </a:p>
          <a:p>
            <a:pPr lvl="1"/>
            <a:r>
              <a:rPr lang="en-US" dirty="0" smtClean="0"/>
              <a:t>R</a:t>
            </a:r>
            <a:r>
              <a:rPr lang="hu-HU" dirty="0" smtClean="0"/>
              <a:t>endezett ötvözeteknél minimuma van (pl. </a:t>
            </a:r>
            <a:r>
              <a:rPr lang="hu-HU" i="1" dirty="0" smtClean="0"/>
              <a:t>B</a:t>
            </a:r>
            <a:r>
              <a:rPr lang="hu-HU" dirty="0" smtClean="0"/>
              <a:t> = Cu, </a:t>
            </a:r>
            <a:r>
              <a:rPr lang="hu-HU" i="1" dirty="0" smtClean="0"/>
              <a:t>A</a:t>
            </a:r>
            <a:r>
              <a:rPr lang="hu-HU" dirty="0" smtClean="0"/>
              <a:t> = Au)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671" y="3015105"/>
            <a:ext cx="3653210" cy="27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Drude modell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051" y="1617408"/>
            <a:ext cx="8522249" cy="1910071"/>
          </a:xfrm>
        </p:spPr>
        <p:txBody>
          <a:bodyPr/>
          <a:lstStyle/>
          <a:p>
            <a:r>
              <a:rPr lang="hu-HU" dirty="0" smtClean="0"/>
              <a:t>Szabad elektronok mozgása </a:t>
            </a:r>
            <a:r>
              <a:rPr lang="hu-HU" b="1" i="1" dirty="0" smtClean="0"/>
              <a:t>E</a:t>
            </a:r>
            <a:r>
              <a:rPr lang="hu-HU" dirty="0" smtClean="0"/>
              <a:t> elektromos térerősségben és a pozitív töltésű atommagok terében:</a:t>
            </a:r>
          </a:p>
        </p:txBody>
      </p:sp>
      <p:pic>
        <p:nvPicPr>
          <p:cNvPr id="6" name="Drude Model of Free Electron Conduction in a Met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7471" y="2563300"/>
            <a:ext cx="5331059" cy="39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Súrlódó mozgás közegben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067" y="1593871"/>
            <a:ext cx="8522249" cy="4732069"/>
          </a:xfrm>
        </p:spPr>
        <p:txBody>
          <a:bodyPr/>
          <a:lstStyle/>
          <a:p>
            <a:r>
              <a:rPr lang="hu-HU" dirty="0" smtClean="0"/>
              <a:t>Mozgás viszkózus közegben (pl. golyó vízben):</a:t>
            </a:r>
          </a:p>
          <a:p>
            <a:pPr lvl="1"/>
            <a:r>
              <a:rPr lang="hu-HU" b="1" i="1" dirty="0" smtClean="0"/>
              <a:t>F</a:t>
            </a:r>
            <a:r>
              <a:rPr lang="hu-HU" baseline="-25000" dirty="0" smtClean="0"/>
              <a:t>0</a:t>
            </a:r>
            <a:r>
              <a:rPr lang="hu-HU" dirty="0" smtClean="0"/>
              <a:t>: erő, amivel mozgatjuk az </a:t>
            </a:r>
            <a:r>
              <a:rPr lang="hu-HU" i="1" dirty="0" smtClean="0"/>
              <a:t>m</a:t>
            </a:r>
            <a:r>
              <a:rPr lang="hu-HU" dirty="0" smtClean="0"/>
              <a:t> tömegű testet</a:t>
            </a:r>
          </a:p>
          <a:p>
            <a:pPr lvl="1"/>
            <a:r>
              <a:rPr lang="hu-HU" dirty="0" smtClean="0"/>
              <a:t>Közegellenállás: arányos a sebességgel</a:t>
            </a:r>
          </a:p>
          <a:p>
            <a:pPr lvl="1"/>
            <a:r>
              <a:rPr lang="hu-HU" dirty="0" smtClean="0"/>
              <a:t>Mozgásegyenlet: </a:t>
            </a:r>
          </a:p>
          <a:p>
            <a:pPr lvl="1"/>
            <a:r>
              <a:rPr lang="hu-HU" dirty="0" smtClean="0"/>
              <a:t>Innen: </a:t>
            </a:r>
            <a:endParaRPr lang="hu-HU" dirty="0"/>
          </a:p>
          <a:p>
            <a:r>
              <a:rPr lang="hu-HU" dirty="0" smtClean="0"/>
              <a:t>Megoldás:</a:t>
            </a:r>
          </a:p>
          <a:p>
            <a:pPr lvl="1"/>
            <a:r>
              <a:rPr lang="hu-HU" dirty="0" smtClean="0"/>
              <a:t> </a:t>
            </a:r>
            <a:r>
              <a:rPr lang="hu-HU" sz="2800" dirty="0" smtClean="0"/>
              <a:t> </a:t>
            </a:r>
          </a:p>
          <a:p>
            <a:pPr lvl="1"/>
            <a:r>
              <a:rPr lang="hu-HU" dirty="0" smtClean="0"/>
              <a:t> </a:t>
            </a:r>
            <a:r>
              <a:rPr lang="hu-HU" sz="2800" dirty="0" smtClean="0"/>
              <a:t> </a:t>
            </a:r>
            <a:r>
              <a:rPr lang="hu-HU" dirty="0" smtClean="0"/>
              <a:t> 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87" y="2985194"/>
            <a:ext cx="2545292" cy="254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56" y="3377683"/>
            <a:ext cx="4278842" cy="292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1" y="4927701"/>
            <a:ext cx="2820458" cy="292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1" y="4337395"/>
            <a:ext cx="29305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Drude modell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051" y="1520640"/>
            <a:ext cx="8522249" cy="4890240"/>
          </a:xfrm>
        </p:spPr>
        <p:txBody>
          <a:bodyPr>
            <a:normAutofit/>
          </a:bodyPr>
          <a:lstStyle/>
          <a:p>
            <a:r>
              <a:rPr lang="hu-HU" dirty="0" smtClean="0"/>
              <a:t>Szabad elektron súrlódó mozgása </a:t>
            </a:r>
            <a:r>
              <a:rPr lang="hu-HU" b="1" i="1" dirty="0" smtClean="0"/>
              <a:t>E</a:t>
            </a:r>
            <a:r>
              <a:rPr lang="hu-HU" dirty="0" smtClean="0"/>
              <a:t> elektromos térerősségben:</a:t>
            </a:r>
          </a:p>
          <a:p>
            <a:pPr lvl="1"/>
            <a:r>
              <a:rPr lang="hu-HU" sz="2400" dirty="0" smtClean="0"/>
              <a:t>Rácshibák okozta súrlódás: arányos a sebességgel</a:t>
            </a:r>
          </a:p>
          <a:p>
            <a:pPr lvl="1"/>
            <a:r>
              <a:rPr lang="hu-HU" sz="2400" dirty="0" smtClean="0"/>
              <a:t>Mozgásegyenlet: </a:t>
            </a:r>
          </a:p>
          <a:p>
            <a:pPr lvl="1"/>
            <a:r>
              <a:rPr lang="hu-HU" sz="2400" dirty="0" smtClean="0"/>
              <a:t>Innen: </a:t>
            </a:r>
            <a:endParaRPr lang="hu-HU" sz="2400" dirty="0"/>
          </a:p>
          <a:p>
            <a:r>
              <a:rPr lang="hu-HU" dirty="0" smtClean="0"/>
              <a:t>Elektromos áramsűrűség:</a:t>
            </a:r>
          </a:p>
          <a:p>
            <a:pPr lvl="1">
              <a:spcBef>
                <a:spcPts val="1800"/>
              </a:spcBef>
            </a:pPr>
            <a:r>
              <a:rPr lang="hu-HU" i="1" dirty="0" smtClean="0"/>
              <a:t>n</a:t>
            </a:r>
            <a:r>
              <a:rPr lang="hu-HU" dirty="0" smtClean="0"/>
              <a:t>: töltéssűrűség [1/m</a:t>
            </a:r>
            <a:r>
              <a:rPr lang="hu-HU" baseline="30000" dirty="0" smtClean="0"/>
              <a:t>3</a:t>
            </a:r>
            <a:r>
              <a:rPr lang="hu-HU" dirty="0" smtClean="0"/>
              <a:t>], </a:t>
            </a:r>
            <a:r>
              <a:rPr lang="hu-HU" i="1" dirty="0" smtClean="0"/>
              <a:t>e</a:t>
            </a:r>
            <a:r>
              <a:rPr lang="hu-HU" dirty="0" smtClean="0"/>
              <a:t>: elektron töltése (</a:t>
            </a:r>
            <a:r>
              <a:rPr lang="hu-HU" i="1" dirty="0" smtClean="0"/>
              <a:t>e </a:t>
            </a:r>
            <a:r>
              <a:rPr lang="hu-HU" dirty="0" smtClean="0"/>
              <a:t>= 1,6 ∙ 10</a:t>
            </a:r>
            <a:r>
              <a:rPr lang="hu-HU" baseline="30000" dirty="0" smtClean="0"/>
              <a:t>-19</a:t>
            </a:r>
            <a:r>
              <a:rPr lang="hu-HU" dirty="0" smtClean="0"/>
              <a:t> C)</a:t>
            </a:r>
            <a:endParaRPr lang="hu-HU" sz="3200" dirty="0"/>
          </a:p>
          <a:p>
            <a:pPr lvl="1"/>
            <a:r>
              <a:rPr lang="hu-HU" i="1" dirty="0" smtClean="0"/>
              <a:t>m</a:t>
            </a:r>
            <a:r>
              <a:rPr lang="hu-HU" dirty="0" smtClean="0"/>
              <a:t>: elektron tömege (m </a:t>
            </a:r>
            <a:r>
              <a:rPr lang="hu-HU" dirty="0"/>
              <a:t>= 9,1∙ 10</a:t>
            </a:r>
            <a:r>
              <a:rPr lang="hu-HU" baseline="30000" dirty="0" smtClean="0"/>
              <a:t>-31</a:t>
            </a:r>
            <a:r>
              <a:rPr lang="hu-HU" dirty="0" smtClean="0"/>
              <a:t> kg)</a:t>
            </a:r>
            <a:endParaRPr lang="hu-HU" i="1" dirty="0"/>
          </a:p>
          <a:p>
            <a:r>
              <a:rPr lang="hu-HU" dirty="0" smtClean="0"/>
              <a:t>Elektromos vezetőképesség: </a:t>
            </a:r>
          </a:p>
          <a:p>
            <a:r>
              <a:rPr lang="hu-HU" dirty="0" smtClean="0"/>
              <a:t>Fajlagos ellenállás: </a:t>
            </a:r>
            <a:endParaRPr lang="hu-HU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3" y="2542386"/>
            <a:ext cx="2614083" cy="215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63" y="2966674"/>
            <a:ext cx="2875492" cy="292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3" y="4939924"/>
            <a:ext cx="1362075" cy="6858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9" y="5600269"/>
            <a:ext cx="1403350" cy="6350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65" y="3345174"/>
            <a:ext cx="29167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Számszerű adatok ( réz drót)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94" y="1593871"/>
            <a:ext cx="7844462" cy="4929329"/>
          </a:xfrm>
        </p:spPr>
        <p:txBody>
          <a:bodyPr/>
          <a:lstStyle/>
          <a:p>
            <a:r>
              <a:rPr lang="hu-HU" dirty="0" smtClean="0"/>
              <a:t>Elektronsűrűség (réz, 1 elektron/atom): </a:t>
            </a:r>
            <a:r>
              <a:rPr lang="hu-HU" i="1" dirty="0" smtClean="0"/>
              <a:t>n</a:t>
            </a:r>
            <a:r>
              <a:rPr lang="hu-HU" baseline="-25000" dirty="0" smtClean="0"/>
              <a:t>e </a:t>
            </a:r>
            <a:r>
              <a:rPr lang="hu-HU" dirty="0" smtClean="0"/>
              <a:t>≈ 8,5∙10</a:t>
            </a:r>
            <a:r>
              <a:rPr lang="hu-HU" baseline="30000" dirty="0" smtClean="0"/>
              <a:t>28</a:t>
            </a:r>
            <a:r>
              <a:rPr lang="hu-HU" dirty="0" smtClean="0"/>
              <a:t> 1/m</a:t>
            </a:r>
            <a:r>
              <a:rPr lang="hu-HU" baseline="30000" dirty="0" smtClean="0"/>
              <a:t>3</a:t>
            </a:r>
          </a:p>
          <a:p>
            <a:r>
              <a:rPr lang="hu-HU" dirty="0" smtClean="0"/>
              <a:t>Áramerősség: </a:t>
            </a:r>
            <a:r>
              <a:rPr lang="hu-HU" i="1" dirty="0" smtClean="0"/>
              <a:t>I</a:t>
            </a:r>
            <a:r>
              <a:rPr lang="hu-HU" dirty="0" smtClean="0"/>
              <a:t> = 1 A,  vezetőképesség: </a:t>
            </a:r>
            <a:r>
              <a:rPr lang="hu-HU" i="1" dirty="0" smtClean="0">
                <a:latin typeface="Times"/>
                <a:cs typeface="Times"/>
              </a:rPr>
              <a:t>σ </a:t>
            </a:r>
            <a:r>
              <a:rPr lang="hu-HU" dirty="0" smtClean="0"/>
              <a:t>= 6</a:t>
            </a:r>
            <a:r>
              <a:rPr lang="hu-HU" dirty="0"/>
              <a:t>∙</a:t>
            </a:r>
            <a:r>
              <a:rPr lang="hu-HU" dirty="0" smtClean="0"/>
              <a:t>10</a:t>
            </a:r>
            <a:r>
              <a:rPr lang="hu-HU" baseline="30000" dirty="0" smtClean="0"/>
              <a:t>7</a:t>
            </a:r>
            <a:r>
              <a:rPr lang="hu-HU" dirty="0" smtClean="0"/>
              <a:t> S/m</a:t>
            </a:r>
          </a:p>
          <a:p>
            <a:r>
              <a:rPr lang="hu-HU" dirty="0" smtClean="0"/>
              <a:t>Vezeték keresztmetszete:  A = 1 mm</a:t>
            </a:r>
            <a:r>
              <a:rPr lang="hu-HU" baseline="30000" dirty="0" smtClean="0"/>
              <a:t>2</a:t>
            </a:r>
          </a:p>
          <a:p>
            <a:r>
              <a:rPr lang="hu-HU" dirty="0" smtClean="0"/>
              <a:t>Driftsebesség:</a:t>
            </a:r>
          </a:p>
          <a:p>
            <a:pPr>
              <a:spcBef>
                <a:spcPts val="3800"/>
              </a:spcBef>
            </a:pPr>
            <a:r>
              <a:rPr lang="hu-HU" dirty="0" smtClean="0"/>
              <a:t>Termikus sebesség:</a:t>
            </a:r>
          </a:p>
          <a:p>
            <a:pPr>
              <a:spcBef>
                <a:spcPts val="3800"/>
              </a:spcBef>
            </a:pPr>
            <a:r>
              <a:rPr lang="hu-HU" dirty="0" smtClean="0"/>
              <a:t>Relaxációs (ütközési) idő:  </a:t>
            </a:r>
          </a:p>
          <a:p>
            <a:pPr>
              <a:spcBef>
                <a:spcPts val="3800"/>
              </a:spcBef>
            </a:pPr>
            <a:r>
              <a:rPr lang="hu-HU" dirty="0" smtClean="0"/>
              <a:t>Átlagos szabad úthossz: </a:t>
            </a:r>
            <a:endParaRPr lang="hu-HU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92" y="5122890"/>
            <a:ext cx="2971800" cy="571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2" y="6072980"/>
            <a:ext cx="2717800" cy="330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6" y="3375930"/>
            <a:ext cx="2755900" cy="6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392" y="2645180"/>
            <a:ext cx="1911966" cy="247771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9" y="4111999"/>
            <a:ext cx="3149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kérdések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82" y="1389751"/>
            <a:ext cx="8862744" cy="5062836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hu-HU" dirty="0" smtClean="0"/>
              <a:t>athiessen-szabály </a:t>
            </a:r>
            <a:r>
              <a:rPr lang="hu-HU" dirty="0" smtClean="0"/>
              <a:t>(többféle akadály esetén</a:t>
            </a:r>
            <a:r>
              <a:rPr lang="hu-HU" dirty="0" smtClean="0"/>
              <a:t>):</a:t>
            </a:r>
            <a:endParaRPr lang="hu-HU" dirty="0" smtClean="0"/>
          </a:p>
          <a:p>
            <a:pPr lvl="1"/>
            <a:endParaRPr lang="hu-HU" dirty="0" smtClean="0"/>
          </a:p>
          <a:p>
            <a:pPr lvl="1">
              <a:spcBef>
                <a:spcPts val="0"/>
              </a:spcBef>
            </a:pPr>
            <a:endParaRPr lang="hu-HU" dirty="0"/>
          </a:p>
          <a:p>
            <a:pPr lvl="1">
              <a:spcBef>
                <a:spcPts val="1500"/>
              </a:spcBef>
            </a:pPr>
            <a:r>
              <a:rPr lang="hu-HU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hu-HU" dirty="0" smtClean="0"/>
              <a:t> </a:t>
            </a:r>
            <a:endParaRPr lang="hu-HU" dirty="0"/>
          </a:p>
          <a:p>
            <a:pPr>
              <a:spcBef>
                <a:spcPts val="800"/>
              </a:spcBef>
            </a:pPr>
            <a:r>
              <a:rPr lang="hu-HU" dirty="0" smtClean="0"/>
              <a:t>Drude modell korlátai</a:t>
            </a:r>
          </a:p>
          <a:p>
            <a:pPr lvl="1"/>
            <a:r>
              <a:rPr lang="hu-HU" dirty="0" smtClean="0"/>
              <a:t>Nincs fizikai magyarázat a relaxációs időre</a:t>
            </a:r>
          </a:p>
          <a:p>
            <a:pPr lvl="1"/>
            <a:r>
              <a:rPr lang="hu-HU" dirty="0" smtClean="0"/>
              <a:t>Az elektron nem golyó, hanem hullám </a:t>
            </a:r>
            <a:r>
              <a:rPr lang="hu-HU" dirty="0" smtClean="0"/>
              <a:t>is</a:t>
            </a:r>
          </a:p>
          <a:p>
            <a:pPr>
              <a:spcBef>
                <a:spcPts val="800"/>
              </a:spcBef>
            </a:pPr>
            <a:r>
              <a:rPr lang="hu-HU" dirty="0" smtClean="0"/>
              <a:t>Wiedemann-Franz-törvény (</a:t>
            </a:r>
            <a:r>
              <a:rPr lang="hu-HU" i="1" dirty="0" smtClean="0">
                <a:latin typeface="Times"/>
                <a:cs typeface="Times"/>
              </a:rPr>
              <a:t>κ</a:t>
            </a:r>
            <a:r>
              <a:rPr lang="hu-HU" dirty="0" smtClean="0"/>
              <a:t>: hővezetési eh., </a:t>
            </a:r>
            <a:r>
              <a:rPr lang="hu-HU" i="1" dirty="0" smtClean="0"/>
              <a:t>L</a:t>
            </a:r>
            <a:r>
              <a:rPr lang="hu-HU" dirty="0" smtClean="0"/>
              <a:t>: Lorentz szám):</a:t>
            </a:r>
            <a:endParaRPr lang="hu-HU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61" y="1956719"/>
            <a:ext cx="3771900" cy="650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19" y="1905090"/>
            <a:ext cx="3601024" cy="31616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49" y="2580959"/>
            <a:ext cx="2171700" cy="65003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24" y="3335350"/>
            <a:ext cx="2032000" cy="25730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71" y="5571747"/>
            <a:ext cx="6197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 potenciál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2" y="2017159"/>
            <a:ext cx="7957477" cy="3191737"/>
          </a:xfrm>
        </p:spPr>
        <p:txBody>
          <a:bodyPr/>
          <a:lstStyle/>
          <a:p>
            <a:r>
              <a:rPr lang="hu-HU" dirty="0" smtClean="0"/>
              <a:t>A szabadenergia részecskeszám szerinti deriváltja:</a:t>
            </a:r>
          </a:p>
          <a:p>
            <a:pPr lvl="1"/>
            <a:r>
              <a:rPr lang="hu-HU" dirty="0" smtClean="0"/>
              <a:t>azaz a szabadenergia megváltozása egy részecske betétele esetén</a:t>
            </a:r>
          </a:p>
          <a:p>
            <a:r>
              <a:rPr lang="hu-HU" dirty="0" smtClean="0"/>
              <a:t>A részecskék a magasabb kémiai potenciál felől áramlanak az alacsonyabb felé</a:t>
            </a:r>
          </a:p>
          <a:p>
            <a:pPr lvl="1"/>
            <a:r>
              <a:rPr lang="hu-HU" dirty="0" smtClean="0"/>
              <a:t>Ekkor a teljes rendszer szabadenergiája csökken</a:t>
            </a:r>
          </a:p>
          <a:p>
            <a:pPr lvl="1"/>
            <a:r>
              <a:rPr lang="hu-HU" dirty="0" smtClean="0"/>
              <a:t>Egyensúlyban a kémiai potenciál mindenhol ugyanannyi</a:t>
            </a:r>
            <a:endParaRPr lang="hu-HU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50" y="1959124"/>
            <a:ext cx="990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Hőmérséklet hatása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2" y="1593871"/>
            <a:ext cx="7957477" cy="4896684"/>
          </a:xfrm>
        </p:spPr>
        <p:txBody>
          <a:bodyPr>
            <a:normAutofit/>
          </a:bodyPr>
          <a:lstStyle/>
          <a:p>
            <a:r>
              <a:rPr lang="hu-HU" dirty="0" smtClean="0"/>
              <a:t>Fermi-Dirac eloszlás</a:t>
            </a:r>
          </a:p>
          <a:p>
            <a:pPr lvl="1"/>
            <a:r>
              <a:rPr lang="hu-HU" dirty="0" smtClean="0"/>
              <a:t>Egy </a:t>
            </a:r>
            <a:r>
              <a:rPr lang="hu-HU" i="1" dirty="0" smtClean="0"/>
              <a:t>E</a:t>
            </a:r>
            <a:r>
              <a:rPr lang="hu-HU" i="1" baseline="-25000" dirty="0" smtClean="0"/>
              <a:t>i</a:t>
            </a:r>
            <a:r>
              <a:rPr lang="hu-HU" dirty="0" smtClean="0"/>
              <a:t> energiájú állapot betöltöttségének valószínűsége</a:t>
            </a:r>
          </a:p>
          <a:p>
            <a:pPr lvl="1"/>
            <a:r>
              <a:rPr lang="hu-HU" dirty="0" smtClean="0"/>
              <a:t>Ha </a:t>
            </a:r>
            <a:r>
              <a:rPr lang="hu-HU" i="1" dirty="0" smtClean="0"/>
              <a:t>N</a:t>
            </a:r>
            <a:r>
              <a:rPr lang="hu-HU" dirty="0" smtClean="0"/>
              <a:t> db. részecske van, melyekre érvényes a </a:t>
            </a:r>
            <a:r>
              <a:rPr lang="hu-HU" dirty="0" smtClean="0"/>
              <a:t>Pauli-féle </a:t>
            </a:r>
            <a:r>
              <a:rPr lang="hu-HU" dirty="0" smtClean="0"/>
              <a:t>kizárási elv (fermionok):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smtClean="0"/>
              <a:t>0 K-en az energiaszintek </a:t>
            </a:r>
            <a:r>
              <a:rPr lang="hu-HU" i="1" dirty="0" smtClean="0">
                <a:latin typeface="Times"/>
                <a:cs typeface="Times"/>
              </a:rPr>
              <a:t>μ</a:t>
            </a:r>
            <a:r>
              <a:rPr lang="hu-HU" dirty="0" smtClean="0"/>
              <a:t>–ig vannak</a:t>
            </a:r>
            <a:br>
              <a:rPr lang="hu-HU" dirty="0" smtClean="0"/>
            </a:br>
            <a:r>
              <a:rPr lang="hu-HU" dirty="0" smtClean="0"/>
              <a:t>betöltve</a:t>
            </a:r>
          </a:p>
          <a:p>
            <a:pPr lvl="1"/>
            <a:r>
              <a:rPr lang="hu-HU" dirty="0" smtClean="0"/>
              <a:t>Szobahőmérsékleten: </a:t>
            </a:r>
            <a:r>
              <a:rPr lang="hu-HU" i="1" dirty="0" smtClean="0"/>
              <a:t>kT</a:t>
            </a:r>
            <a:r>
              <a:rPr lang="hu-HU" dirty="0" smtClean="0"/>
              <a:t> ≈ 25 meV</a:t>
            </a:r>
          </a:p>
          <a:p>
            <a:pPr lvl="2"/>
            <a:r>
              <a:rPr lang="hu-HU" dirty="0" smtClean="0"/>
              <a:t>nagyon kicsi a sávok tipikus</a:t>
            </a:r>
            <a:br>
              <a:rPr lang="hu-HU" dirty="0" smtClean="0"/>
            </a:br>
            <a:r>
              <a:rPr lang="hu-HU" dirty="0" smtClean="0"/>
              <a:t>energiaszintjeihez (2-5 eV) képest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92" y="3127695"/>
            <a:ext cx="3460686" cy="345376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98" y="2017468"/>
            <a:ext cx="876300" cy="342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45" y="3375730"/>
            <a:ext cx="2997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1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90" y="1812525"/>
            <a:ext cx="4782693" cy="302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244159"/>
            <a:ext cx="8220776" cy="951245"/>
          </a:xfrm>
        </p:spPr>
        <p:txBody>
          <a:bodyPr>
            <a:normAutofit/>
          </a:bodyPr>
          <a:lstStyle/>
          <a:p>
            <a:r>
              <a:rPr lang="hu-HU" dirty="0" smtClean="0"/>
              <a:t>Kémiai potenciál meghatározása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97" y="1593871"/>
            <a:ext cx="8855729" cy="4100794"/>
          </a:xfrm>
        </p:spPr>
        <p:txBody>
          <a:bodyPr/>
          <a:lstStyle/>
          <a:p>
            <a:r>
              <a:rPr lang="hu-HU" dirty="0" smtClean="0"/>
              <a:t>Állapotsűrűség: </a:t>
            </a:r>
            <a:r>
              <a:rPr lang="hu-HU" i="1" dirty="0" smtClean="0"/>
              <a:t>D</a:t>
            </a:r>
            <a:r>
              <a:rPr lang="hu-HU" dirty="0" smtClean="0"/>
              <a:t>(</a:t>
            </a:r>
            <a:r>
              <a:rPr lang="hu-HU" i="1" dirty="0" smtClean="0"/>
              <a:t>E</a:t>
            </a:r>
            <a:r>
              <a:rPr lang="hu-HU" dirty="0" smtClean="0"/>
              <a:t>) (vagy </a:t>
            </a:r>
            <a:r>
              <a:rPr lang="hu-HU" i="1" dirty="0" smtClean="0">
                <a:latin typeface="Times"/>
                <a:cs typeface="Times"/>
              </a:rPr>
              <a:t>ρ</a:t>
            </a:r>
            <a:r>
              <a:rPr lang="hu-HU" dirty="0" smtClean="0"/>
              <a:t>(</a:t>
            </a:r>
            <a:r>
              <a:rPr lang="hu-HU" i="1" dirty="0" smtClean="0"/>
              <a:t>E</a:t>
            </a:r>
            <a:r>
              <a:rPr lang="hu-HU" dirty="0" smtClean="0"/>
              <a:t>))</a:t>
            </a:r>
          </a:p>
          <a:p>
            <a:pPr lvl="1"/>
            <a:r>
              <a:rPr lang="hu-HU" dirty="0" smtClean="0"/>
              <a:t>Egységnyi térfogatban hány </a:t>
            </a:r>
            <a:r>
              <a:rPr lang="hu-HU" i="1" dirty="0" smtClean="0"/>
              <a:t>E</a:t>
            </a:r>
            <a:br>
              <a:rPr lang="hu-HU" i="1" dirty="0" smtClean="0"/>
            </a:br>
            <a:r>
              <a:rPr lang="hu-HU" dirty="0" smtClean="0"/>
              <a:t>energiájú állapot van</a:t>
            </a:r>
          </a:p>
          <a:p>
            <a:r>
              <a:rPr lang="hu-HU" dirty="0" smtClean="0"/>
              <a:t>Vezető tipikus állapotsűrűsége:</a:t>
            </a:r>
          </a:p>
          <a:p>
            <a:r>
              <a:rPr lang="en-US" dirty="0" smtClean="0"/>
              <a:t>O</a:t>
            </a:r>
            <a:r>
              <a:rPr lang="hu-HU" dirty="0" smtClean="0"/>
              <a:t> K-en a Fermi energiáig van betöltve</a:t>
            </a:r>
          </a:p>
          <a:p>
            <a:r>
              <a:rPr lang="hu-HU" dirty="0" smtClean="0"/>
              <a:t>Magasabb hőmérsékleten az </a:t>
            </a:r>
            <a:r>
              <a:rPr lang="hu-HU" i="1" dirty="0" smtClean="0"/>
              <a:t>E</a:t>
            </a:r>
            <a:r>
              <a:rPr lang="hu-HU" dirty="0" smtClean="0"/>
              <a:t> energiájú</a:t>
            </a:r>
            <a:br>
              <a:rPr lang="hu-HU" dirty="0" smtClean="0"/>
            </a:br>
            <a:r>
              <a:rPr lang="hu-HU" dirty="0" smtClean="0"/>
              <a:t>állapot betöltésének valószínűsége: </a:t>
            </a:r>
            <a:r>
              <a:rPr lang="hu-HU" i="1" dirty="0" smtClean="0"/>
              <a:t>f</a:t>
            </a:r>
            <a:r>
              <a:rPr lang="hu-HU" baseline="-25000" dirty="0" smtClean="0"/>
              <a:t>0</a:t>
            </a:r>
            <a:r>
              <a:rPr lang="hu-HU" dirty="0" smtClean="0"/>
              <a:t>(</a:t>
            </a:r>
            <a:r>
              <a:rPr lang="hu-HU" i="1" dirty="0" smtClean="0"/>
              <a:t>E</a:t>
            </a:r>
            <a:r>
              <a:rPr lang="hu-HU" dirty="0" smtClean="0"/>
              <a:t>)</a:t>
            </a:r>
          </a:p>
          <a:p>
            <a:r>
              <a:rPr lang="hu-HU" dirty="0" smtClean="0"/>
              <a:t>Összesen </a:t>
            </a:r>
            <a:r>
              <a:rPr lang="hu-HU" i="1" dirty="0" smtClean="0"/>
              <a:t>N</a:t>
            </a:r>
            <a:r>
              <a:rPr lang="hu-HU" dirty="0" smtClean="0"/>
              <a:t> elektron van egységnyi térfogatban: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4" y="5694665"/>
            <a:ext cx="3251200" cy="72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8057" y="5798137"/>
            <a:ext cx="369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Gill Sans"/>
                <a:cs typeface="Gill Sans"/>
              </a:rPr>
              <a:t>Innen </a:t>
            </a:r>
            <a:r>
              <a:rPr lang="hu-HU" sz="2400" i="1" dirty="0" smtClean="0">
                <a:latin typeface="Times"/>
                <a:cs typeface="Times"/>
              </a:rPr>
              <a:t>μ</a:t>
            </a:r>
            <a:r>
              <a:rPr lang="hu-HU" sz="2400" dirty="0" smtClean="0">
                <a:latin typeface="Gill Sans"/>
                <a:cs typeface="Gill Sans"/>
              </a:rPr>
              <a:t>(</a:t>
            </a:r>
            <a:r>
              <a:rPr lang="hu-HU" sz="2400" i="1" dirty="0" smtClean="0">
                <a:latin typeface="Gill Sans"/>
                <a:cs typeface="Gill Sans"/>
              </a:rPr>
              <a:t>T</a:t>
            </a:r>
            <a:r>
              <a:rPr lang="hu-HU" sz="2400" dirty="0" smtClean="0">
                <a:latin typeface="Gill Sans"/>
                <a:cs typeface="Gill Sans"/>
              </a:rPr>
              <a:t>) meghatározható</a:t>
            </a:r>
            <a:endParaRPr lang="hu-HU" sz="2400" dirty="0">
              <a:latin typeface="Gill Sans"/>
              <a:cs typeface="Gill San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87390" y="5896916"/>
            <a:ext cx="541922" cy="317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7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Kontakt potenciál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31" y="1503360"/>
            <a:ext cx="5036694" cy="47520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hu-HU" dirty="0" smtClean="0"/>
              <a:t>Két különböző semleges fém esetén a kémiai potenciál különböző</a:t>
            </a:r>
          </a:p>
          <a:p>
            <a:pPr>
              <a:spcBef>
                <a:spcPts val="800"/>
              </a:spcBef>
            </a:pPr>
            <a:r>
              <a:rPr lang="hu-HU" dirty="0" smtClean="0"/>
              <a:t>Ha összeérintjük őket, akkor elektronok áramlanak az alacsonyabb kémiai potenciál felé</a:t>
            </a:r>
          </a:p>
          <a:p>
            <a:pPr>
              <a:spcBef>
                <a:spcPts val="800"/>
              </a:spcBef>
            </a:pPr>
            <a:r>
              <a:rPr lang="hu-HU" dirty="0" smtClean="0"/>
              <a:t>Megváltozik a két (eredetileg földelt) fém potenciálja</a:t>
            </a:r>
          </a:p>
          <a:p>
            <a:pPr>
              <a:spcBef>
                <a:spcPts val="800"/>
              </a:spcBef>
            </a:pPr>
            <a:r>
              <a:rPr lang="hu-HU" dirty="0" smtClean="0"/>
              <a:t>A kontaktpotenciál függ a hőmérséklettől</a:t>
            </a:r>
          </a:p>
          <a:p>
            <a:pPr>
              <a:spcBef>
                <a:spcPts val="800"/>
              </a:spcBef>
            </a:pPr>
            <a:r>
              <a:rPr lang="hu-HU" dirty="0" smtClean="0"/>
              <a:t>Termofeszültség: </a:t>
            </a:r>
            <a:r>
              <a:rPr lang="hu-HU" i="1" dirty="0" smtClean="0"/>
              <a:t>U</a:t>
            </a:r>
            <a:r>
              <a:rPr lang="hu-HU" dirty="0" smtClean="0"/>
              <a:t> = </a:t>
            </a:r>
            <a:r>
              <a:rPr lang="hu-HU" i="1" dirty="0" smtClean="0">
                <a:latin typeface="Times"/>
                <a:cs typeface="Times"/>
              </a:rPr>
              <a:t>α</a:t>
            </a:r>
            <a:r>
              <a:rPr lang="hu-HU" dirty="0" smtClean="0"/>
              <a:t>(</a:t>
            </a:r>
            <a:r>
              <a:rPr lang="hu-HU" i="1" dirty="0" smtClean="0"/>
              <a:t>T</a:t>
            </a:r>
            <a:r>
              <a:rPr lang="hu-HU" baseline="-25000" dirty="0" smtClean="0"/>
              <a:t>2</a:t>
            </a:r>
            <a:r>
              <a:rPr lang="hu-HU" dirty="0" smtClean="0"/>
              <a:t> - </a:t>
            </a:r>
            <a:r>
              <a:rPr lang="hu-HU" i="1" dirty="0" smtClean="0"/>
              <a:t>T</a:t>
            </a:r>
            <a:r>
              <a:rPr lang="hu-HU" baseline="-25000" dirty="0" smtClean="0"/>
              <a:t>1</a:t>
            </a:r>
            <a:r>
              <a:rPr lang="hu-HU" dirty="0" smtClean="0"/>
              <a:t>)</a:t>
            </a:r>
          </a:p>
          <a:p>
            <a:pPr lvl="1">
              <a:spcBef>
                <a:spcPts val="800"/>
              </a:spcBef>
            </a:pPr>
            <a:r>
              <a:rPr lang="hu-HU" i="1" dirty="0" smtClean="0">
                <a:latin typeface="Times"/>
                <a:cs typeface="Times"/>
              </a:rPr>
              <a:t>α</a:t>
            </a:r>
            <a:r>
              <a:rPr lang="hu-HU" i="1" dirty="0" smtClean="0"/>
              <a:t>:</a:t>
            </a:r>
            <a:r>
              <a:rPr lang="hu-HU" dirty="0" smtClean="0"/>
              <a:t> 10-100</a:t>
            </a:r>
            <a:r>
              <a:rPr lang="hu-HU" i="1" dirty="0" smtClean="0"/>
              <a:t> </a:t>
            </a:r>
            <a:r>
              <a:rPr lang="hu-HU" i="1" dirty="0" smtClean="0">
                <a:latin typeface="Times"/>
                <a:cs typeface="Times"/>
              </a:rPr>
              <a:t>μ</a:t>
            </a:r>
            <a:r>
              <a:rPr lang="hu-HU" dirty="0" smtClean="0"/>
              <a:t>V/K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637" y="1377870"/>
            <a:ext cx="3368408" cy="51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Hidrogén színképe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272" y="1903515"/>
            <a:ext cx="8368155" cy="589234"/>
          </a:xfrm>
        </p:spPr>
        <p:txBody>
          <a:bodyPr>
            <a:normAutofit/>
          </a:bodyPr>
          <a:lstStyle/>
          <a:p>
            <a:r>
              <a:rPr lang="hu-HU" dirty="0" smtClean="0"/>
              <a:t>Hidrogén színképe diszkrét vonalakból áll (gázkisülésben)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37" y="3361293"/>
            <a:ext cx="5186960" cy="3082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0214" y="2610658"/>
            <a:ext cx="154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Gill Sans"/>
                <a:cs typeface="Gill Sans"/>
              </a:rPr>
              <a:t>3,4 eV, 380 nm</a:t>
            </a:r>
            <a:endParaRPr lang="hu-HU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8970" y="2616374"/>
            <a:ext cx="154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Gill Sans"/>
                <a:cs typeface="Gill Sans"/>
              </a:rPr>
              <a:t>1,7 eV, 750 nm</a:t>
            </a:r>
            <a:endParaRPr lang="hu-HU" dirty="0">
              <a:latin typeface="Gill Sans"/>
              <a:cs typeface="Gill Sans"/>
            </a:endParaRPr>
          </a:p>
        </p:txBody>
      </p:sp>
      <p:cxnSp>
        <p:nvCxnSpPr>
          <p:cNvPr id="10" name="Curved Connector 9"/>
          <p:cNvCxnSpPr>
            <a:stCxn id="9" idx="3"/>
          </p:cNvCxnSpPr>
          <p:nvPr/>
        </p:nvCxnSpPr>
        <p:spPr>
          <a:xfrm>
            <a:off x="8714623" y="2801040"/>
            <a:ext cx="679373" cy="5602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8" idx="1"/>
          </p:cNvCxnSpPr>
          <p:nvPr/>
        </p:nvCxnSpPr>
        <p:spPr>
          <a:xfrm rot="10800000" flipV="1">
            <a:off x="4207040" y="2795324"/>
            <a:ext cx="493175" cy="56596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475272" y="3364733"/>
            <a:ext cx="3359104" cy="106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Látható fény: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i="1" dirty="0" smtClean="0"/>
              <a:t>E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i="1" dirty="0"/>
              <a:t>h</a:t>
            </a:r>
            <a:r>
              <a:rPr lang="hu-HU" i="1" dirty="0">
                <a:latin typeface="Times"/>
                <a:cs typeface="Times"/>
              </a:rPr>
              <a:t>ν</a:t>
            </a:r>
            <a:r>
              <a:rPr lang="hu-HU" dirty="0"/>
              <a:t> = </a:t>
            </a:r>
            <a:r>
              <a:rPr lang="hu-HU" i="1" dirty="0" smtClean="0"/>
              <a:t>hc</a:t>
            </a:r>
            <a:r>
              <a:rPr lang="hu-HU" dirty="0" smtClean="0"/>
              <a:t>/</a:t>
            </a:r>
            <a:r>
              <a:rPr lang="hu-HU" i="1" dirty="0" smtClean="0">
                <a:latin typeface="Times"/>
                <a:cs typeface="Times"/>
              </a:rPr>
              <a:t>λ</a:t>
            </a:r>
            <a:r>
              <a:rPr lang="hu-HU" dirty="0" smtClean="0"/>
              <a:t>)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75271" y="4540102"/>
            <a:ext cx="3731765" cy="55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Abszorpciós spektrum: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75272" y="5888195"/>
            <a:ext cx="3359104" cy="55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Emissziós spektrum: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361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Diszkrét energiaszintek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9" y="3468684"/>
            <a:ext cx="3961763" cy="2824919"/>
          </a:xfrm>
        </p:spPr>
        <p:txBody>
          <a:bodyPr/>
          <a:lstStyle/>
          <a:p>
            <a:r>
              <a:rPr lang="hu-HU" i="1" dirty="0" smtClean="0"/>
              <a:t>n</a:t>
            </a:r>
            <a:r>
              <a:rPr lang="hu-HU" dirty="0" smtClean="0"/>
              <a:t>: főkvantumszám</a:t>
            </a:r>
          </a:p>
          <a:p>
            <a:r>
              <a:rPr lang="hu-HU" dirty="0" smtClean="0"/>
              <a:t>1 Ry = 13,6 eV  (Rydberg)</a:t>
            </a:r>
          </a:p>
          <a:p>
            <a:r>
              <a:rPr lang="hu-HU" dirty="0" smtClean="0"/>
              <a:t>A képlet hibája ~10</a:t>
            </a:r>
            <a:r>
              <a:rPr lang="hu-HU" baseline="30000" dirty="0" smtClean="0"/>
              <a:t>-5</a:t>
            </a:r>
            <a:r>
              <a:rPr lang="hu-HU" dirty="0" smtClean="0"/>
              <a:t> eV</a:t>
            </a:r>
          </a:p>
          <a:p>
            <a:r>
              <a:rPr lang="hu-HU" dirty="0" smtClean="0"/>
              <a:t>Lehetséges átmenetek:</a:t>
            </a:r>
            <a:br>
              <a:rPr lang="hu-HU" dirty="0" smtClean="0"/>
            </a:br>
            <a:r>
              <a:rPr lang="hu-HU" i="1" dirty="0" smtClean="0"/>
              <a:t>E</a:t>
            </a:r>
            <a:r>
              <a:rPr lang="hu-HU" i="1" baseline="-25000" dirty="0" smtClean="0"/>
              <a:t>ij</a:t>
            </a:r>
            <a:r>
              <a:rPr lang="hu-HU" dirty="0" smtClean="0"/>
              <a:t> = </a:t>
            </a:r>
            <a:r>
              <a:rPr lang="hu-HU" i="1" dirty="0" smtClean="0"/>
              <a:t>E</a:t>
            </a:r>
            <a:r>
              <a:rPr lang="hu-HU" dirty="0" smtClean="0"/>
              <a:t>(</a:t>
            </a:r>
            <a:r>
              <a:rPr lang="hu-HU" i="1" dirty="0" smtClean="0"/>
              <a:t>i</a:t>
            </a:r>
            <a:r>
              <a:rPr lang="hu-HU" dirty="0" smtClean="0"/>
              <a:t>) - </a:t>
            </a:r>
            <a:r>
              <a:rPr lang="hu-HU" i="1" dirty="0" smtClean="0"/>
              <a:t>E</a:t>
            </a:r>
            <a:r>
              <a:rPr lang="hu-HU" dirty="0" smtClean="0"/>
              <a:t>(</a:t>
            </a:r>
            <a:r>
              <a:rPr lang="hu-HU" i="1" dirty="0" smtClean="0"/>
              <a:t>j</a:t>
            </a:r>
            <a:r>
              <a:rPr lang="hu-HU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71" y="1511562"/>
            <a:ext cx="4739172" cy="491138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" y="1637624"/>
            <a:ext cx="3479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8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Atomi állapotok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8" y="1563848"/>
            <a:ext cx="9019062" cy="4809124"/>
          </a:xfrm>
        </p:spPr>
        <p:txBody>
          <a:bodyPr>
            <a:normAutofit/>
          </a:bodyPr>
          <a:lstStyle/>
          <a:p>
            <a:r>
              <a:rPr lang="hu-HU" dirty="0" smtClean="0"/>
              <a:t>Schrödinger-egyenlet (ha a relativisztikus hatások elhanyagolhatóak):</a:t>
            </a:r>
          </a:p>
          <a:p>
            <a:endParaRPr lang="hu-HU" dirty="0"/>
          </a:p>
          <a:p>
            <a:r>
              <a:rPr lang="hu-HU" dirty="0" smtClean="0"/>
              <a:t>Megoldás:</a:t>
            </a:r>
          </a:p>
          <a:p>
            <a:pPr lvl="1"/>
            <a:r>
              <a:rPr lang="hu-HU" i="1" dirty="0" smtClean="0"/>
              <a:t>n</a:t>
            </a:r>
            <a:r>
              <a:rPr lang="hu-HU" dirty="0" smtClean="0"/>
              <a:t>: főkvantumszám (1, 2 ...)</a:t>
            </a:r>
          </a:p>
          <a:p>
            <a:pPr lvl="1"/>
            <a:r>
              <a:rPr lang="hu-HU" i="1" dirty="0" smtClean="0"/>
              <a:t>l</a:t>
            </a:r>
            <a:r>
              <a:rPr lang="hu-HU" dirty="0" smtClean="0"/>
              <a:t>: mellékkvantumszám (0, 1 ... </a:t>
            </a:r>
            <a:r>
              <a:rPr lang="hu-HU" i="1" dirty="0" smtClean="0"/>
              <a:t>n</a:t>
            </a:r>
            <a:r>
              <a:rPr lang="hu-HU" dirty="0" smtClean="0"/>
              <a:t>-1)</a:t>
            </a:r>
          </a:p>
          <a:p>
            <a:pPr lvl="1"/>
            <a:r>
              <a:rPr lang="en-US" i="1" dirty="0" smtClean="0"/>
              <a:t>m</a:t>
            </a:r>
            <a:r>
              <a:rPr lang="hu-HU" dirty="0" smtClean="0"/>
              <a:t>: mágneses kvantumszám (-</a:t>
            </a:r>
            <a:r>
              <a:rPr lang="hu-HU" i="1" dirty="0" smtClean="0"/>
              <a:t>l</a:t>
            </a:r>
            <a:r>
              <a:rPr lang="hu-HU" dirty="0" smtClean="0"/>
              <a:t> ... </a:t>
            </a:r>
            <a:r>
              <a:rPr lang="hu-HU" i="1" dirty="0" smtClean="0"/>
              <a:t>l</a:t>
            </a:r>
            <a:r>
              <a:rPr lang="hu-HU" dirty="0" smtClean="0"/>
              <a:t>)</a:t>
            </a:r>
          </a:p>
          <a:p>
            <a:r>
              <a:rPr lang="hu-HU" dirty="0" smtClean="0"/>
              <a:t>Az energia csak a főkvantumszámtól függ</a:t>
            </a:r>
          </a:p>
          <a:p>
            <a:r>
              <a:rPr lang="hu-HU" i="1" dirty="0" smtClean="0"/>
              <a:t>m</a:t>
            </a:r>
            <a:r>
              <a:rPr lang="hu-HU" baseline="-25000" dirty="0" smtClean="0"/>
              <a:t>s</a:t>
            </a:r>
            <a:r>
              <a:rPr lang="hu-HU" dirty="0" smtClean="0"/>
              <a:t>: spin kvantumszám (-</a:t>
            </a:r>
            <a:r>
              <a:rPr lang="hu-HU" i="1" dirty="0" smtClean="0"/>
              <a:t>1</a:t>
            </a:r>
            <a:r>
              <a:rPr lang="hu-HU" dirty="0" smtClean="0"/>
              <a:t>/2, </a:t>
            </a:r>
            <a:r>
              <a:rPr lang="hu-HU" i="1" dirty="0" smtClean="0"/>
              <a:t>1</a:t>
            </a:r>
            <a:r>
              <a:rPr lang="hu-HU" dirty="0" smtClean="0"/>
              <a:t>/2)</a:t>
            </a:r>
          </a:p>
          <a:p>
            <a:r>
              <a:rPr lang="hu-HU" dirty="0" smtClean="0"/>
              <a:t>Pauli-elv: azonos kvantumszámokkal max. 1 elektron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25" y="2064716"/>
            <a:ext cx="4870450" cy="762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95" y="2904632"/>
            <a:ext cx="1114425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6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Atomi pályák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29" y="1593871"/>
            <a:ext cx="3127878" cy="4471651"/>
          </a:xfrm>
        </p:spPr>
        <p:txBody>
          <a:bodyPr>
            <a:normAutofit/>
          </a:bodyPr>
          <a:lstStyle/>
          <a:p>
            <a:r>
              <a:rPr lang="hu-HU" dirty="0" smtClean="0"/>
              <a:t>Megtalálási valószínűség</a:t>
            </a:r>
            <a:br>
              <a:rPr lang="hu-HU" dirty="0" smtClean="0"/>
            </a:br>
            <a:r>
              <a:rPr lang="hu-HU" dirty="0" smtClean="0"/>
              <a:t>|</a:t>
            </a:r>
            <a:r>
              <a:rPr lang="hu-HU" i="1" dirty="0" smtClean="0">
                <a:latin typeface="Times"/>
                <a:cs typeface="Times"/>
              </a:rPr>
              <a:t>ψ</a:t>
            </a:r>
            <a:r>
              <a:rPr lang="hu-HU" dirty="0" smtClean="0"/>
              <a:t>|</a:t>
            </a:r>
            <a:r>
              <a:rPr lang="hu-HU" baseline="30000" dirty="0" smtClean="0"/>
              <a:t>2</a:t>
            </a:r>
            <a:r>
              <a:rPr lang="hu-HU" dirty="0" smtClean="0"/>
              <a:t>-tel arányos</a:t>
            </a:r>
          </a:p>
          <a:p>
            <a:r>
              <a:rPr lang="hu-HU" dirty="0" smtClean="0"/>
              <a:t>Pályák:</a:t>
            </a:r>
          </a:p>
          <a:p>
            <a:pPr lvl="1"/>
            <a:r>
              <a:rPr lang="hu-HU" dirty="0" smtClean="0"/>
              <a:t>1s (</a:t>
            </a:r>
            <a:r>
              <a:rPr lang="hu-HU" i="1" dirty="0" smtClean="0"/>
              <a:t>n</a:t>
            </a:r>
            <a:r>
              <a:rPr lang="hu-HU" dirty="0" smtClean="0"/>
              <a:t>=1, </a:t>
            </a:r>
            <a:r>
              <a:rPr lang="hu-HU" i="1" dirty="0" smtClean="0"/>
              <a:t>l</a:t>
            </a:r>
            <a:r>
              <a:rPr lang="hu-HU" dirty="0" smtClean="0"/>
              <a:t>=0), 2 db.</a:t>
            </a:r>
          </a:p>
          <a:p>
            <a:pPr lvl="1"/>
            <a:r>
              <a:rPr lang="hu-HU" dirty="0" smtClean="0"/>
              <a:t>2s (</a:t>
            </a:r>
            <a:r>
              <a:rPr lang="hu-HU" i="1" dirty="0" smtClean="0"/>
              <a:t>n</a:t>
            </a:r>
            <a:r>
              <a:rPr lang="hu-HU" dirty="0" smtClean="0"/>
              <a:t>=2, </a:t>
            </a:r>
            <a:r>
              <a:rPr lang="hu-HU" i="1" dirty="0" smtClean="0"/>
              <a:t>l</a:t>
            </a:r>
            <a:r>
              <a:rPr lang="hu-HU" dirty="0" smtClean="0"/>
              <a:t>=0), 2 db.</a:t>
            </a:r>
          </a:p>
          <a:p>
            <a:pPr lvl="1"/>
            <a:r>
              <a:rPr lang="hu-HU" dirty="0" smtClean="0"/>
              <a:t>2p (</a:t>
            </a:r>
            <a:r>
              <a:rPr lang="hu-HU" i="1" dirty="0" smtClean="0"/>
              <a:t>n</a:t>
            </a:r>
            <a:r>
              <a:rPr lang="hu-HU" dirty="0" smtClean="0"/>
              <a:t>=2, </a:t>
            </a:r>
            <a:r>
              <a:rPr lang="hu-HU" i="1" dirty="0" smtClean="0"/>
              <a:t>l</a:t>
            </a:r>
            <a:r>
              <a:rPr lang="hu-HU" dirty="0" smtClean="0"/>
              <a:t>=1), 6 db.</a:t>
            </a:r>
          </a:p>
          <a:p>
            <a:pPr lvl="1"/>
            <a:r>
              <a:rPr lang="hu-HU" dirty="0" smtClean="0"/>
              <a:t>3s </a:t>
            </a:r>
            <a:r>
              <a:rPr lang="hu-HU" dirty="0"/>
              <a:t>(</a:t>
            </a:r>
            <a:r>
              <a:rPr lang="hu-HU" i="1" dirty="0"/>
              <a:t>n</a:t>
            </a:r>
            <a:r>
              <a:rPr lang="hu-HU" dirty="0" smtClean="0"/>
              <a:t>=3, </a:t>
            </a:r>
            <a:r>
              <a:rPr lang="hu-HU" i="1" dirty="0"/>
              <a:t>l</a:t>
            </a:r>
            <a:r>
              <a:rPr lang="hu-HU" dirty="0"/>
              <a:t>=0</a:t>
            </a:r>
            <a:r>
              <a:rPr lang="hu-HU" dirty="0" smtClean="0"/>
              <a:t>), 2 db.</a:t>
            </a:r>
            <a:endParaRPr lang="hu-HU" dirty="0"/>
          </a:p>
          <a:p>
            <a:pPr lvl="1"/>
            <a:r>
              <a:rPr lang="hu-HU" dirty="0" smtClean="0"/>
              <a:t>3p </a:t>
            </a:r>
            <a:r>
              <a:rPr lang="hu-HU" dirty="0"/>
              <a:t>(</a:t>
            </a:r>
            <a:r>
              <a:rPr lang="hu-HU" i="1" dirty="0"/>
              <a:t>n</a:t>
            </a:r>
            <a:r>
              <a:rPr lang="hu-HU" dirty="0" smtClean="0"/>
              <a:t>=3, </a:t>
            </a:r>
            <a:r>
              <a:rPr lang="hu-HU" i="1" dirty="0"/>
              <a:t>l</a:t>
            </a:r>
            <a:r>
              <a:rPr lang="hu-HU" dirty="0"/>
              <a:t>=1</a:t>
            </a:r>
            <a:r>
              <a:rPr lang="hu-HU" dirty="0" smtClean="0"/>
              <a:t>), 6 db.</a:t>
            </a:r>
          </a:p>
          <a:p>
            <a:pPr lvl="1"/>
            <a:r>
              <a:rPr lang="hu-HU" dirty="0" smtClean="0"/>
              <a:t>3</a:t>
            </a:r>
            <a:r>
              <a:rPr lang="hu-HU" dirty="0"/>
              <a:t>d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i="1" dirty="0"/>
              <a:t>n</a:t>
            </a:r>
            <a:r>
              <a:rPr lang="hu-HU" dirty="0" smtClean="0"/>
              <a:t>=3, </a:t>
            </a:r>
            <a:r>
              <a:rPr lang="hu-HU" i="1" dirty="0"/>
              <a:t>l</a:t>
            </a:r>
            <a:r>
              <a:rPr lang="hu-HU" dirty="0" smtClean="0"/>
              <a:t>=2), 10 db.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07" y="1787255"/>
            <a:ext cx="5915273" cy="45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elektron esetén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33" y="1593871"/>
            <a:ext cx="8484033" cy="4638003"/>
          </a:xfrm>
        </p:spPr>
        <p:txBody>
          <a:bodyPr/>
          <a:lstStyle/>
          <a:p>
            <a:r>
              <a:rPr lang="hu-HU" dirty="0" smtClean="0"/>
              <a:t>He esetén már csak kb. </a:t>
            </a:r>
            <a:r>
              <a:rPr lang="hu-HU" i="1" dirty="0" smtClean="0"/>
              <a:t>E</a:t>
            </a:r>
            <a:r>
              <a:rPr lang="hu-HU" dirty="0" smtClean="0"/>
              <a:t>(</a:t>
            </a:r>
            <a:r>
              <a:rPr lang="hu-HU" i="1" dirty="0" smtClean="0"/>
              <a:t>n</a:t>
            </a:r>
            <a:r>
              <a:rPr lang="hu-HU" dirty="0" smtClean="0"/>
              <a:t>) ~ 4 Ry/</a:t>
            </a:r>
            <a:r>
              <a:rPr lang="hu-HU" i="1" dirty="0" smtClean="0"/>
              <a:t>n</a:t>
            </a:r>
            <a:r>
              <a:rPr lang="hu-HU" baseline="30000" dirty="0" smtClean="0"/>
              <a:t>2</a:t>
            </a:r>
            <a:endParaRPr lang="hu-HU" dirty="0" smtClean="0"/>
          </a:p>
          <a:p>
            <a:pPr lvl="1"/>
            <a:r>
              <a:rPr lang="hu-HU" dirty="0" smtClean="0"/>
              <a:t>Az elektron-elektron kölcsönhatás jelentős (az első elektron eltávolításához csak 24,6 eV kell, a másodikhoz 54,4 ( = 4 Ry)</a:t>
            </a:r>
          </a:p>
          <a:p>
            <a:r>
              <a:rPr lang="hu-HU" dirty="0" smtClean="0"/>
              <a:t>Több elektron esetén az energiaszintek módosulnak</a:t>
            </a:r>
          </a:p>
          <a:p>
            <a:pPr lvl="1"/>
            <a:r>
              <a:rPr lang="hu-HU" dirty="0" smtClean="0"/>
              <a:t>Az azonos héjon lévő</a:t>
            </a:r>
            <a:br>
              <a:rPr lang="hu-HU" dirty="0" smtClean="0"/>
            </a:br>
            <a:r>
              <a:rPr lang="hu-HU" dirty="0" smtClean="0"/>
              <a:t>pályák energiája nem</a:t>
            </a:r>
            <a:br>
              <a:rPr lang="hu-HU" dirty="0" smtClean="0"/>
            </a:br>
            <a:r>
              <a:rPr lang="hu-HU" dirty="0" smtClean="0"/>
              <a:t>lesz azonos:</a:t>
            </a:r>
            <a:br>
              <a:rPr lang="hu-HU" dirty="0" smtClean="0"/>
            </a:br>
            <a:r>
              <a:rPr lang="hu-HU" i="1" dirty="0" smtClean="0"/>
              <a:t>s</a:t>
            </a:r>
            <a:r>
              <a:rPr lang="hu-HU" dirty="0" smtClean="0"/>
              <a:t>&lt;</a:t>
            </a:r>
            <a:r>
              <a:rPr lang="hu-HU" i="1" dirty="0" smtClean="0"/>
              <a:t>p</a:t>
            </a:r>
            <a:r>
              <a:rPr lang="hu-HU" dirty="0" smtClean="0"/>
              <a:t>&lt;</a:t>
            </a:r>
            <a:r>
              <a:rPr lang="hu-HU" i="1" dirty="0" smtClean="0"/>
              <a:t>d</a:t>
            </a:r>
          </a:p>
          <a:p>
            <a:r>
              <a:rPr lang="hu-HU" dirty="0" smtClean="0"/>
              <a:t>Schrödinger-egyenlet</a:t>
            </a:r>
            <a:br>
              <a:rPr lang="hu-HU" dirty="0" smtClean="0"/>
            </a:br>
            <a:r>
              <a:rPr lang="hu-HU" dirty="0" smtClean="0"/>
              <a:t>jól írja 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62" y="3739127"/>
            <a:ext cx="4759061" cy="26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Periódusos rendszer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48" y="2545438"/>
            <a:ext cx="7270569" cy="3952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135" y="1410991"/>
            <a:ext cx="4004543" cy="22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Hidrogén molekula ion (      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91" y="1422749"/>
            <a:ext cx="8410308" cy="5023774"/>
          </a:xfrm>
        </p:spPr>
        <p:txBody>
          <a:bodyPr/>
          <a:lstStyle/>
          <a:p>
            <a:r>
              <a:rPr lang="hu-HU" dirty="0" smtClean="0"/>
              <a:t>Két proton terében egy elektron: mi a Schrödinger-egyenlet megoldása alapállapotban?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/>
              <a:t> </a:t>
            </a:r>
            <a:r>
              <a:rPr lang="hu-HU" dirty="0" smtClean="0"/>
              <a:t>		</a:t>
            </a:r>
            <a:r>
              <a:rPr lang="hu-HU" dirty="0"/>
              <a:t>	 </a:t>
            </a:r>
            <a:r>
              <a:rPr lang="hu-HU" dirty="0" smtClean="0"/>
              <a:t>         , </a:t>
            </a:r>
          </a:p>
          <a:p>
            <a:pPr lvl="1"/>
            <a:r>
              <a:rPr lang="hu-HU" dirty="0" smtClean="0"/>
              <a:t> </a:t>
            </a:r>
          </a:p>
          <a:p>
            <a:pPr lvl="1"/>
            <a:r>
              <a:rPr lang="hu-HU" i="1" dirty="0" smtClean="0"/>
              <a:t>A</a:t>
            </a:r>
            <a:r>
              <a:rPr lang="hu-HU" baseline="-25000" dirty="0" smtClean="0"/>
              <a:t>1</a:t>
            </a:r>
            <a:r>
              <a:rPr lang="hu-HU" dirty="0" smtClean="0"/>
              <a:t> = </a:t>
            </a:r>
            <a:r>
              <a:rPr lang="hu-HU" i="1" dirty="0" smtClean="0"/>
              <a:t>A</a:t>
            </a:r>
            <a:r>
              <a:rPr lang="hu-HU" baseline="-25000" dirty="0" smtClean="0"/>
              <a:t>2</a:t>
            </a:r>
            <a:r>
              <a:rPr lang="hu-HU" dirty="0" smtClean="0"/>
              <a:t>: kötőpálya</a:t>
            </a:r>
          </a:p>
          <a:p>
            <a:pPr lvl="1"/>
            <a:r>
              <a:rPr lang="hu-HU" i="1" dirty="0"/>
              <a:t>A</a:t>
            </a:r>
            <a:r>
              <a:rPr lang="hu-HU" baseline="-25000" dirty="0"/>
              <a:t>1</a:t>
            </a:r>
            <a:r>
              <a:rPr lang="hu-HU" dirty="0"/>
              <a:t> = </a:t>
            </a:r>
            <a:r>
              <a:rPr lang="hu-HU" dirty="0" smtClean="0"/>
              <a:t>-</a:t>
            </a:r>
            <a:r>
              <a:rPr lang="hu-HU" i="1" dirty="0" smtClean="0"/>
              <a:t>A</a:t>
            </a:r>
            <a:r>
              <a:rPr lang="hu-HU" baseline="-25000" dirty="0" smtClean="0"/>
              <a:t>2</a:t>
            </a:r>
            <a:r>
              <a:rPr lang="hu-HU" dirty="0"/>
              <a:t>: </a:t>
            </a:r>
            <a:r>
              <a:rPr lang="hu-HU" dirty="0" smtClean="0"/>
              <a:t>lazítópálya</a:t>
            </a:r>
          </a:p>
          <a:p>
            <a:pPr lvl="1"/>
            <a:r>
              <a:rPr lang="hu-HU" i="1" dirty="0" smtClean="0"/>
              <a:t>r</a:t>
            </a:r>
            <a:r>
              <a:rPr lang="hu-HU" baseline="-25000" dirty="0" smtClean="0"/>
              <a:t>0</a:t>
            </a:r>
            <a:r>
              <a:rPr lang="hu-HU" dirty="0" smtClean="0"/>
              <a:t> = 0,053 nm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079" y="4184099"/>
            <a:ext cx="2816753" cy="208213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6" y="2331632"/>
            <a:ext cx="8534400" cy="698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5" y="3078297"/>
            <a:ext cx="2882900" cy="3810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78" y="3031256"/>
            <a:ext cx="2895600" cy="3810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5" y="3471055"/>
            <a:ext cx="5892800" cy="3810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05" y="449872"/>
            <a:ext cx="889000" cy="698500"/>
          </a:xfrm>
          <a:prstGeom prst="rect">
            <a:avLst/>
          </a:prstGeom>
        </p:spPr>
      </p:pic>
      <p:pic>
        <p:nvPicPr>
          <p:cNvPr id="16" name="H2OrbitalsAnimatio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73708" y="4086553"/>
            <a:ext cx="3205413" cy="21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20399</TotalTime>
  <Words>1004</Words>
  <Application>Microsoft Macintosh PowerPoint</Application>
  <PresentationFormat>A4 Paper (210x297 mm)</PresentationFormat>
  <Paragraphs>202</Paragraphs>
  <Slides>29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Capital</vt:lpstr>
      <vt:lpstr>   Szilárd anyagok elektronszerkezete</vt:lpstr>
      <vt:lpstr>Bevezetés</vt:lpstr>
      <vt:lpstr>Hidrogén színképe</vt:lpstr>
      <vt:lpstr>Diszkrét energiaszintek</vt:lpstr>
      <vt:lpstr>Atomi állapotok</vt:lpstr>
      <vt:lpstr>Atomi pályák</vt:lpstr>
      <vt:lpstr>Több elektron esetén</vt:lpstr>
      <vt:lpstr>Periódusos rendszer</vt:lpstr>
      <vt:lpstr>Hidrogén molekula ion (      )</vt:lpstr>
      <vt:lpstr>Kötő- és lazítópályák</vt:lpstr>
      <vt:lpstr>Energiaszintek – H2, He</vt:lpstr>
      <vt:lpstr>Dilítium</vt:lpstr>
      <vt:lpstr>Nagy atomszám esetén</vt:lpstr>
      <vt:lpstr>Sávszerkezet</vt:lpstr>
      <vt:lpstr>Sávszerkezet és vezetés</vt:lpstr>
      <vt:lpstr>Vezetők és szigetelők</vt:lpstr>
      <vt:lpstr>Elektromos vezetés</vt:lpstr>
      <vt:lpstr>Fajlagos ellenállás</vt:lpstr>
      <vt:lpstr>Periódusos rendszer</vt:lpstr>
      <vt:lpstr>Fémek fajlagos ellenállása</vt:lpstr>
      <vt:lpstr>Drude modell</vt:lpstr>
      <vt:lpstr>Súrlódó mozgás közegben</vt:lpstr>
      <vt:lpstr>Drude modell</vt:lpstr>
      <vt:lpstr>Számszerű adatok ( réz drót)</vt:lpstr>
      <vt:lpstr>További kérdések</vt:lpstr>
      <vt:lpstr>Kémiai potenciál</vt:lpstr>
      <vt:lpstr>Hőmérséklet hatása</vt:lpstr>
      <vt:lpstr>Kémiai potenciál meghatározása</vt:lpstr>
      <vt:lpstr>Kontakt potenciál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Péter Dusán Ispánovity</dc:creator>
  <cp:lastModifiedBy>Péter Dusán Ispánovity</cp:lastModifiedBy>
  <cp:revision>384</cp:revision>
  <cp:lastPrinted>2013-11-04T13:03:56Z</cp:lastPrinted>
  <dcterms:created xsi:type="dcterms:W3CDTF">2013-09-15T13:45:02Z</dcterms:created>
  <dcterms:modified xsi:type="dcterms:W3CDTF">2013-11-12T09:15:45Z</dcterms:modified>
</cp:coreProperties>
</file>