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7" r:id="rId3"/>
    <p:sldId id="283" r:id="rId4"/>
    <p:sldId id="293" r:id="rId5"/>
    <p:sldId id="286" r:id="rId6"/>
    <p:sldId id="294" r:id="rId7"/>
    <p:sldId id="282" r:id="rId8"/>
    <p:sldId id="307" r:id="rId9"/>
    <p:sldId id="308" r:id="rId10"/>
    <p:sldId id="309" r:id="rId11"/>
    <p:sldId id="300" r:id="rId12"/>
    <p:sldId id="299" r:id="rId13"/>
    <p:sldId id="279" r:id="rId14"/>
    <p:sldId id="277" r:id="rId15"/>
    <p:sldId id="285" r:id="rId16"/>
    <p:sldId id="287" r:id="rId17"/>
    <p:sldId id="288" r:id="rId18"/>
    <p:sldId id="301" r:id="rId19"/>
    <p:sldId id="298" r:id="rId20"/>
    <p:sldId id="289" r:id="rId21"/>
    <p:sldId id="296" r:id="rId22"/>
    <p:sldId id="302" r:id="rId23"/>
    <p:sldId id="290" r:id="rId24"/>
    <p:sldId id="291" r:id="rId25"/>
    <p:sldId id="304" r:id="rId26"/>
    <p:sldId id="306" r:id="rId27"/>
    <p:sldId id="310" r:id="rId28"/>
    <p:sldId id="311" r:id="rId29"/>
    <p:sldId id="312" r:id="rId30"/>
    <p:sldId id="313" r:id="rId31"/>
    <p:sldId id="314" r:id="rId32"/>
    <p:sldId id="316" r:id="rId33"/>
    <p:sldId id="31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7071-943E-6E4A-AF19-C34D373FF365}" type="datetimeFigureOut">
              <a:rPr lang="en-US" smtClean="0"/>
              <a:t>4/14/15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6FBA2-2441-F24C-BD31-0B626CDFDF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901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62B88-E71A-AB4C-A7BA-632A94C60A4F}" type="datetimeFigureOut">
              <a:rPr lang="en-US" smtClean="0"/>
              <a:t>4/14/15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99133-B799-1340-A876-E26B6827FA8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16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86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A2FB4-B51A-4CFF-A16C-F8071EF02AAA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35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211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smooth stress-strain curve characteristic for the given specimen size</a:t>
            </a:r>
          </a:p>
          <a:p>
            <a:endParaRPr lang="en-GB" dirty="0" smtClean="0"/>
          </a:p>
          <a:p>
            <a:r>
              <a:rPr lang="en-GB" dirty="0" smtClean="0"/>
              <a:t>Other indications of yield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98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80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CEE0E-6856-4CE1-98B6-E832C754F187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42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D880-9767-445B-BD12-CC1E2AFED3D4}" type="datetimeFigureOut">
              <a:rPr lang="hu-HU" smtClean="0"/>
              <a:t>4/14/15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7BC8-1E73-4599-BBC3-0F78E976031E}" type="slidenum">
              <a:rPr lang="hu-HU" smtClean="0"/>
              <a:t>‹#›</a:t>
            </a:fld>
            <a:endParaRPr lang="hu-HU"/>
          </a:p>
        </p:txBody>
      </p:sp>
      <p:sp>
        <p:nvSpPr>
          <p:cNvPr id="91" name="Téglalap 90"/>
          <p:cNvSpPr/>
          <p:nvPr userDrawn="1"/>
        </p:nvSpPr>
        <p:spPr>
          <a:xfrm>
            <a:off x="20761" y="1277162"/>
            <a:ext cx="9139989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31924" y="5805264"/>
            <a:ext cx="8280152" cy="57648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Reference1</a:t>
            </a:r>
          </a:p>
          <a:p>
            <a:pPr lvl="0"/>
            <a:r>
              <a:rPr lang="en-GB" dirty="0" smtClean="0"/>
              <a:t>Reference2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5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157" y="1228124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951245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4716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hu-H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hu-H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hu-HU" noProof="0" smtClean="0"/>
              <a:t>4/14/15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hu-HU" noProof="0" smtClean="0"/>
              <a:t>‹#›</a:t>
            </a:fld>
            <a:endParaRPr 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5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4" Type="http://schemas.openxmlformats.org/officeDocument/2006/relationships/image" Target="../media/image61.jp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458165"/>
            <a:ext cx="7345362" cy="3176587"/>
          </a:xfrm>
        </p:spPr>
        <p:txBody>
          <a:bodyPr/>
          <a:lstStyle/>
          <a:p>
            <a:r>
              <a:rPr lang="en-US" dirty="0" err="1" smtClean="0">
                <a:latin typeface="Gill Sans"/>
                <a:cs typeface="Gill Sans"/>
              </a:rPr>
              <a:t>Mikrooszlopok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dirty="0" err="1" smtClean="0">
                <a:latin typeface="Gill Sans"/>
                <a:cs typeface="Gill Sans"/>
              </a:rPr>
              <a:t>deformációs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dirty="0" err="1" smtClean="0">
                <a:latin typeface="Gill Sans"/>
                <a:cs typeface="Gill Sans"/>
              </a:rPr>
              <a:t>tulajdonságai</a:t>
            </a:r>
            <a:r>
              <a:rPr lang="en-US" dirty="0" smtClean="0">
                <a:latin typeface="Gill Sans"/>
                <a:cs typeface="Gill Sans"/>
              </a:rPr>
              <a:t/>
            </a:r>
            <a:br>
              <a:rPr lang="en-US" dirty="0" smtClean="0">
                <a:latin typeface="Gill Sans"/>
                <a:cs typeface="Gill Sans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Ispánovity Péter Dusán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7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Mérőeszköz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70" y="3717040"/>
            <a:ext cx="5659338" cy="2973975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556740"/>
            <a:ext cx="3178470" cy="24483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30" y="1556740"/>
            <a:ext cx="3911742" cy="25203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778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Oszlopok összenyomása</a:t>
            </a:r>
            <a:endParaRPr lang="hu-HU" dirty="0"/>
          </a:p>
        </p:txBody>
      </p:sp>
      <p:pic>
        <p:nvPicPr>
          <p:cNvPr id="5" name="mozgokep (Channel 1) 08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300" y="1554368"/>
            <a:ext cx="5041900" cy="46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Orientáció szerepe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575" y="2057400"/>
            <a:ext cx="3243826" cy="1943100"/>
          </a:xfrm>
        </p:spPr>
        <p:txBody>
          <a:bodyPr/>
          <a:lstStyle/>
          <a:p>
            <a:r>
              <a:rPr lang="hu-HU" dirty="0" smtClean="0"/>
              <a:t>Kis méretek (&lt;2 </a:t>
            </a:r>
            <a:r>
              <a:rPr lang="hu-HU" dirty="0" smtClean="0">
                <a:latin typeface="Times"/>
                <a:cs typeface="Times"/>
              </a:rPr>
              <a:t>μ</a:t>
            </a:r>
            <a:r>
              <a:rPr lang="hu-HU" dirty="0" smtClean="0"/>
              <a:t>m) esetén gyakran aktiválódik másodlagos csúszási rendszer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057399"/>
            <a:ext cx="2374900" cy="3665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765300"/>
            <a:ext cx="2521974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000499"/>
            <a:ext cx="2521974" cy="21857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04575" y="4255810"/>
            <a:ext cx="3243826" cy="194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/>
              <a:t>← Egyszeres csúszás</a:t>
            </a:r>
          </a:p>
          <a:p>
            <a:pPr marL="0" indent="0" algn="r">
              <a:spcBef>
                <a:spcPts val="4000"/>
              </a:spcBef>
              <a:buNone/>
            </a:pPr>
            <a:r>
              <a:rPr lang="hu-HU" dirty="0" smtClean="0"/>
              <a:t>Többszörös csúszás →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214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Deformációs görbék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406273"/>
            <a:ext cx="4405666" cy="1726945"/>
          </a:xfrm>
        </p:spPr>
        <p:txBody>
          <a:bodyPr/>
          <a:lstStyle/>
          <a:p>
            <a:r>
              <a:rPr lang="hu-HU" dirty="0" smtClean="0"/>
              <a:t>A deformáció inhomogénné válik</a:t>
            </a:r>
          </a:p>
          <a:p>
            <a:pPr lvl="1"/>
            <a:r>
              <a:rPr lang="hu-HU" dirty="0" smtClean="0"/>
              <a:t>Az egyes diszlokációk okozzák</a:t>
            </a:r>
          </a:p>
          <a:p>
            <a:pPr lvl="1"/>
            <a:r>
              <a:rPr lang="hu-HU" dirty="0" smtClean="0">
                <a:latin typeface="Gill Sans MT"/>
                <a:cs typeface="Gill Sans MT"/>
              </a:rPr>
              <a:t>Lavinaszerű viselkedés</a:t>
            </a:r>
            <a:endParaRPr lang="hu-HU" dirty="0">
              <a:latin typeface="Gill Sans MT"/>
              <a:cs typeface="Gill Sans MT"/>
            </a:endParaRP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89402" y="1406273"/>
            <a:ext cx="2928541" cy="4923868"/>
          </a:xfrm>
          <a:prstGeom prst="rect">
            <a:avLst/>
          </a:prstGeom>
          <a:noFill/>
          <a:ln w="508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8477" y="3133218"/>
            <a:ext cx="4289923" cy="3382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8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Szemcsehatárok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46" y="1693415"/>
            <a:ext cx="4510820" cy="4603971"/>
          </a:xfrm>
        </p:spPr>
        <p:txBody>
          <a:bodyPr>
            <a:normAutofit/>
          </a:bodyPr>
          <a:lstStyle/>
          <a:p>
            <a:r>
              <a:rPr lang="hu-HU" dirty="0" smtClean="0"/>
              <a:t>Hall-Petch reláció:</a:t>
            </a:r>
            <a:br>
              <a:rPr lang="hu-HU" dirty="0" smtClean="0"/>
            </a:br>
            <a:r>
              <a:rPr lang="hu-HU" dirty="0" smtClean="0"/>
              <a:t>	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Y</a:t>
            </a:r>
            <a:r>
              <a:rPr lang="hu-HU" dirty="0" smtClean="0"/>
              <a:t> = </a:t>
            </a:r>
            <a:r>
              <a:rPr lang="hu-HU" i="1" dirty="0" smtClean="0">
                <a:latin typeface="Times"/>
                <a:cs typeface="Times"/>
              </a:rPr>
              <a:t>σ</a:t>
            </a:r>
            <a:r>
              <a:rPr lang="hu-HU" baseline="-25000" dirty="0" smtClean="0"/>
              <a:t>0</a:t>
            </a:r>
            <a:r>
              <a:rPr lang="hu-HU" dirty="0" smtClean="0"/>
              <a:t> + </a:t>
            </a:r>
            <a:r>
              <a:rPr lang="hu-HU" i="1" dirty="0" smtClean="0"/>
              <a:t>kd</a:t>
            </a:r>
            <a:r>
              <a:rPr lang="hu-HU" baseline="30000" dirty="0" smtClean="0"/>
              <a:t>-1/2</a:t>
            </a:r>
          </a:p>
          <a:p>
            <a:pPr lvl="1"/>
            <a:r>
              <a:rPr lang="en-US" i="1" dirty="0" smtClean="0"/>
              <a:t>d</a:t>
            </a:r>
            <a:r>
              <a:rPr lang="hu-HU" dirty="0" smtClean="0"/>
              <a:t>: szemcseméret</a:t>
            </a:r>
          </a:p>
          <a:p>
            <a:pPr lvl="1"/>
            <a:r>
              <a:rPr lang="hu-HU" i="1" dirty="0">
                <a:latin typeface="Times"/>
                <a:cs typeface="Times"/>
              </a:rPr>
              <a:t>σ</a:t>
            </a:r>
            <a:r>
              <a:rPr lang="hu-HU" baseline="-25000" dirty="0"/>
              <a:t>0</a:t>
            </a:r>
            <a:r>
              <a:rPr lang="hu-HU" dirty="0" smtClean="0"/>
              <a:t>: egykristály folyásfeszültsége</a:t>
            </a:r>
          </a:p>
          <a:p>
            <a:r>
              <a:rPr lang="hu-HU" dirty="0" smtClean="0"/>
              <a:t>Minél finomabbak a</a:t>
            </a:r>
            <a:br>
              <a:rPr lang="hu-HU" dirty="0" smtClean="0"/>
            </a:br>
            <a:r>
              <a:rPr lang="hu-HU" dirty="0" smtClean="0"/>
              <a:t>szemcsék, annál keményebb</a:t>
            </a:r>
            <a:br>
              <a:rPr lang="hu-HU" dirty="0" smtClean="0"/>
            </a:br>
            <a:r>
              <a:rPr lang="hu-HU" dirty="0" smtClean="0"/>
              <a:t>az anyag</a:t>
            </a:r>
          </a:p>
          <a:p>
            <a:r>
              <a:rPr lang="hu-HU" dirty="0" smtClean="0"/>
              <a:t>A megfelelő szemcseméretet</a:t>
            </a:r>
            <a:br>
              <a:rPr lang="hu-HU" dirty="0" smtClean="0"/>
            </a:br>
            <a:r>
              <a:rPr lang="hu-HU" dirty="0" smtClean="0"/>
              <a:t>hőkezeléssel vagy deformációval lehet beállítani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40" y="1944781"/>
            <a:ext cx="3992172" cy="37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9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Méreteffektusok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85900"/>
            <a:ext cx="3340101" cy="4673600"/>
          </a:xfrm>
        </p:spPr>
        <p:txBody>
          <a:bodyPr>
            <a:normAutofit/>
          </a:bodyPr>
          <a:lstStyle/>
          <a:p>
            <a:r>
              <a:rPr lang="hu-HU" dirty="0" smtClean="0"/>
              <a:t>Csökkenő mérettel növekvő keménység:</a:t>
            </a:r>
          </a:p>
          <a:p>
            <a:endParaRPr lang="hu-HU" dirty="0"/>
          </a:p>
          <a:p>
            <a:pPr lvl="1"/>
            <a:r>
              <a:rPr lang="en-US" i="1" dirty="0"/>
              <a:t>d</a:t>
            </a:r>
            <a:r>
              <a:rPr lang="hu-HU" dirty="0" smtClean="0"/>
              <a:t>: átmérő</a:t>
            </a:r>
          </a:p>
          <a:p>
            <a:pPr lvl="1"/>
            <a:r>
              <a:rPr lang="hu-HU" i="1" dirty="0" smtClean="0">
                <a:latin typeface="Times"/>
                <a:cs typeface="Times"/>
              </a:rPr>
              <a:t>τ</a:t>
            </a:r>
            <a:r>
              <a:rPr lang="hu-HU" baseline="-25000" dirty="0" smtClean="0"/>
              <a:t>0</a:t>
            </a:r>
            <a:r>
              <a:rPr lang="hu-HU" dirty="0" smtClean="0"/>
              <a:t>: tömbi folyásfesz.</a:t>
            </a:r>
          </a:p>
          <a:p>
            <a:r>
              <a:rPr lang="hu-HU" i="1" dirty="0" smtClean="0"/>
              <a:t>n</a:t>
            </a:r>
            <a:r>
              <a:rPr lang="hu-HU" dirty="0" smtClean="0"/>
              <a:t> ≈ 0,6</a:t>
            </a:r>
          </a:p>
          <a:p>
            <a:r>
              <a:rPr lang="hu-HU" dirty="0" smtClean="0"/>
              <a:t>Normálás a Burgers vektorral ill. a nyírási modulusszal → univerzális viselkedés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019300"/>
            <a:ext cx="4730606" cy="3733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956850"/>
              </p:ext>
            </p:extLst>
          </p:nvPr>
        </p:nvGraphicFramePr>
        <p:xfrm>
          <a:off x="1301750" y="2565400"/>
          <a:ext cx="1739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4" imgW="1739900" imgH="419100" progId="Equation.3">
                  <p:embed/>
                </p:oleObj>
              </mc:Choice>
              <mc:Fallback>
                <p:oleObj name="Equation" r:id="rId4" imgW="17399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2565400"/>
                        <a:ext cx="1739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602290" y="6159500"/>
            <a:ext cx="7947604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M</a:t>
            </a:r>
            <a:r>
              <a:rPr lang="hu-HU" sz="1600" dirty="0" smtClean="0"/>
              <a:t>. </a:t>
            </a:r>
            <a:r>
              <a:rPr lang="hu-HU" sz="1600" dirty="0" smtClean="0"/>
              <a:t>Uchic</a:t>
            </a:r>
            <a:r>
              <a:rPr lang="hu-HU" sz="1600" dirty="0" smtClean="0"/>
              <a:t> </a:t>
            </a:r>
            <a:r>
              <a:rPr lang="hu-HU" sz="1600" i="1" dirty="0" smtClean="0"/>
              <a:t>et al.</a:t>
            </a:r>
            <a:r>
              <a:rPr lang="hu-HU" sz="1600" dirty="0" smtClean="0"/>
              <a:t>,  </a:t>
            </a:r>
            <a:r>
              <a:rPr lang="hu-HU" sz="1600" dirty="0" smtClean="0"/>
              <a:t>Annu. </a:t>
            </a:r>
            <a:r>
              <a:rPr lang="hu-HU" sz="1600" dirty="0" smtClean="0"/>
              <a:t>Rev.</a:t>
            </a:r>
            <a:r>
              <a:rPr lang="hu-HU" sz="1600" dirty="0" smtClean="0"/>
              <a:t> </a:t>
            </a:r>
            <a:r>
              <a:rPr lang="hu-HU" sz="1600" dirty="0" smtClean="0"/>
              <a:t>Mater</a:t>
            </a:r>
            <a:r>
              <a:rPr lang="hu-HU" sz="1600" dirty="0" smtClean="0"/>
              <a:t>. Res. </a:t>
            </a:r>
            <a:r>
              <a:rPr lang="hu-HU" sz="1600" dirty="0" smtClean="0"/>
              <a:t>(</a:t>
            </a:r>
            <a:r>
              <a:rPr lang="hu-HU" sz="1600" dirty="0" smtClean="0"/>
              <a:t>2009)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54989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Alakítási keményedés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290" y="1427250"/>
            <a:ext cx="7947604" cy="1061951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Az alakítási keményedés jelentősen megnő kis méreteknél</a:t>
            </a:r>
          </a:p>
          <a:p>
            <a:r>
              <a:rPr lang="hu-HU" dirty="0" smtClean="0"/>
              <a:t>Ezt követően: végzetes lavina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89300"/>
            <a:ext cx="3516148" cy="275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32" y="3289300"/>
            <a:ext cx="3492943" cy="27559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228846" y="2857567"/>
            <a:ext cx="58314" cy="28381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256855"/>
              </p:ext>
            </p:extLst>
          </p:nvPr>
        </p:nvGraphicFramePr>
        <p:xfrm>
          <a:off x="5499100" y="2825750"/>
          <a:ext cx="838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Equation" r:id="rId5" imgW="838200" imgH="330200" progId="Equation.3">
                  <p:embed/>
                </p:oleObj>
              </mc:Choice>
              <mc:Fallback>
                <p:oleObj name="Equation" r:id="rId5" imgW="8382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9100" y="2825750"/>
                        <a:ext cx="838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952441" y="2857567"/>
            <a:ext cx="25705" cy="28381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178186"/>
              </p:ext>
            </p:extLst>
          </p:nvPr>
        </p:nvGraphicFramePr>
        <p:xfrm>
          <a:off x="1169988" y="2844800"/>
          <a:ext cx="838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Equation" r:id="rId7" imgW="838200" imgH="330200" progId="Equation.3">
                  <p:embed/>
                </p:oleObj>
              </mc:Choice>
              <mc:Fallback>
                <p:oleObj name="Equation" r:id="rId7" imgW="8382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9988" y="2844800"/>
                        <a:ext cx="838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ontent Placeholder 2"/>
          <p:cNvSpPr txBox="1">
            <a:spLocks/>
          </p:cNvSpPr>
          <p:nvPr/>
        </p:nvSpPr>
        <p:spPr>
          <a:xfrm>
            <a:off x="602290" y="6159500"/>
            <a:ext cx="7947604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D.M. Dimiduk </a:t>
            </a:r>
            <a:r>
              <a:rPr lang="hu-HU" sz="1600" i="1" dirty="0" smtClean="0"/>
              <a:t>et al.</a:t>
            </a:r>
            <a:r>
              <a:rPr lang="hu-HU" sz="1600" dirty="0" smtClean="0"/>
              <a:t>,  Acta Mater. (2005)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11897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Kicsi vagy elődeformált minták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593871"/>
            <a:ext cx="4470400" cy="1987530"/>
          </a:xfrm>
        </p:spPr>
        <p:txBody>
          <a:bodyPr/>
          <a:lstStyle/>
          <a:p>
            <a:r>
              <a:rPr lang="hu-HU" dirty="0" smtClean="0"/>
              <a:t>Mo (bcc) oszlopok különböző elődeformációval</a:t>
            </a:r>
          </a:p>
          <a:p>
            <a:r>
              <a:rPr lang="hu-HU" dirty="0" smtClean="0"/>
              <a:t>Az elődeformáció puhítja az oszlopokat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3" y="3677921"/>
            <a:ext cx="2794000" cy="273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13" y="3677921"/>
            <a:ext cx="2679700" cy="275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099" y="1487171"/>
            <a:ext cx="3565455" cy="36957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08700" y="5740400"/>
            <a:ext cx="2441194" cy="83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H. Bei </a:t>
            </a:r>
            <a:r>
              <a:rPr lang="hu-HU" sz="1600" i="1" dirty="0" smtClean="0"/>
              <a:t>et al.</a:t>
            </a:r>
            <a:r>
              <a:rPr lang="hu-HU" sz="1600" dirty="0" smtClean="0"/>
              <a:t>,  Acta Mater. (2008)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87278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Szemcsehatár szerepe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3340101"/>
            <a:ext cx="3771901" cy="1181100"/>
          </a:xfrm>
        </p:spPr>
        <p:txBody>
          <a:bodyPr/>
          <a:lstStyle/>
          <a:p>
            <a:r>
              <a:rPr lang="hu-HU" dirty="0" smtClean="0">
                <a:latin typeface="Gill Sans MT"/>
                <a:cs typeface="Gill Sans MT"/>
              </a:rPr>
              <a:t>Kisszögű szemcsehatár</a:t>
            </a:r>
          </a:p>
          <a:p>
            <a:r>
              <a:rPr lang="hu-HU" dirty="0" smtClean="0"/>
              <a:t>Koherens ikerhatár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203896"/>
            <a:ext cx="4241800" cy="275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1195403"/>
            <a:ext cx="3085896" cy="2144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3943332"/>
            <a:ext cx="4241800" cy="2686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04" y="4438747"/>
            <a:ext cx="2869996" cy="180965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2290" y="6248400"/>
            <a:ext cx="3347410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P.J. Imrich </a:t>
            </a:r>
            <a:r>
              <a:rPr lang="hu-HU" sz="1600" i="1" dirty="0" smtClean="0"/>
              <a:t>et al.</a:t>
            </a:r>
            <a:r>
              <a:rPr lang="hu-HU" sz="1600" dirty="0" smtClean="0"/>
              <a:t>,  Acta Mater. (2014)</a:t>
            </a:r>
            <a:endParaRPr lang="hu-HU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6700" y="3943332"/>
            <a:ext cx="86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36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723187" cy="951245"/>
          </a:xfrm>
        </p:spPr>
        <p:txBody>
          <a:bodyPr>
            <a:normAutofit/>
          </a:bodyPr>
          <a:lstStyle/>
          <a:p>
            <a:r>
              <a:rPr lang="hu-HU" dirty="0" smtClean="0"/>
              <a:t>Műszer oldalirányú merevsége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587500"/>
            <a:ext cx="3301999" cy="4711700"/>
          </a:xfrm>
        </p:spPr>
        <p:txBody>
          <a:bodyPr>
            <a:normAutofit/>
          </a:bodyPr>
          <a:lstStyle/>
          <a:p>
            <a:r>
              <a:rPr lang="hu-HU" dirty="0" smtClean="0"/>
              <a:t>A műszer különböző paramétereire nagyon érzékeny lehet a mérés</a:t>
            </a:r>
          </a:p>
          <a:p>
            <a:r>
              <a:rPr lang="hu-HU" dirty="0" smtClean="0"/>
              <a:t>További szempontok</a:t>
            </a:r>
          </a:p>
          <a:p>
            <a:pPr lvl="1"/>
            <a:r>
              <a:rPr lang="hu-HU" dirty="0" smtClean="0"/>
              <a:t>Párhuzamosság</a:t>
            </a:r>
          </a:p>
          <a:p>
            <a:pPr lvl="1"/>
            <a:r>
              <a:rPr lang="hu-HU" dirty="0" smtClean="0"/>
              <a:t>Minta hasasodása</a:t>
            </a:r>
          </a:p>
          <a:p>
            <a:pPr lvl="1"/>
            <a:r>
              <a:rPr lang="hu-HU" dirty="0" smtClean="0"/>
              <a:t>Felületi hatások a FIB vágás során</a:t>
            </a:r>
          </a:p>
          <a:p>
            <a:pPr lvl="1"/>
            <a:r>
              <a:rPr lang="hu-HU" dirty="0" smtClean="0"/>
              <a:t>Minta felfüggesztése</a:t>
            </a:r>
          </a:p>
          <a:p>
            <a:pPr lvl="1"/>
            <a:r>
              <a:rPr lang="en-US" dirty="0" smtClean="0"/>
              <a:t>S</a:t>
            </a:r>
            <a:r>
              <a:rPr lang="hu-HU" dirty="0" smtClean="0"/>
              <a:t>tb.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321" y="1950721"/>
            <a:ext cx="4934978" cy="40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Mérési módszerek</a:t>
            </a:r>
          </a:p>
          <a:p>
            <a:r>
              <a:rPr lang="hu-HU" dirty="0" smtClean="0"/>
              <a:t>Kísérleti eredmények</a:t>
            </a:r>
          </a:p>
          <a:p>
            <a:r>
              <a:rPr lang="hu-HU" dirty="0" smtClean="0"/>
              <a:t>Modellek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014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 lavinák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1308100"/>
            <a:ext cx="7772400" cy="2057400"/>
          </a:xfrm>
        </p:spPr>
        <p:txBody>
          <a:bodyPr/>
          <a:lstStyle/>
          <a:p>
            <a:r>
              <a:rPr lang="hu-HU" dirty="0" smtClean="0"/>
              <a:t>Véletlen diszlokáció lavinák</a:t>
            </a:r>
          </a:p>
          <a:p>
            <a:r>
              <a:rPr lang="hu-HU" dirty="0" smtClean="0"/>
              <a:t>Hatványfüggvény szerinti eloszlás:</a:t>
            </a:r>
          </a:p>
          <a:p>
            <a:pPr lvl="1"/>
            <a:r>
              <a:rPr lang="en-US" i="1" dirty="0" err="1" smtClean="0">
                <a:latin typeface="Times"/>
                <a:cs typeface="Times"/>
              </a:rPr>
              <a:t>τ</a:t>
            </a:r>
            <a:r>
              <a:rPr lang="hu-HU" dirty="0" smtClean="0"/>
              <a:t>: lavinaexponens (≈1,5)</a:t>
            </a:r>
          </a:p>
          <a:p>
            <a:pPr lvl="1"/>
            <a:r>
              <a:rPr lang="en-US" i="1" dirty="0" smtClean="0">
                <a:latin typeface="Times"/>
                <a:cs typeface="Times"/>
              </a:rPr>
              <a:t>s</a:t>
            </a:r>
            <a:r>
              <a:rPr lang="hu-HU" baseline="-25000" dirty="0" smtClean="0">
                <a:latin typeface="Times"/>
                <a:cs typeface="Times"/>
              </a:rPr>
              <a:t>0</a:t>
            </a:r>
            <a:r>
              <a:rPr lang="hu-HU" dirty="0" smtClean="0"/>
              <a:t>: levágás (cutoff) (≈100 nm)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33" y="3124200"/>
            <a:ext cx="7161842" cy="32512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084099"/>
              </p:ext>
            </p:extLst>
          </p:nvPr>
        </p:nvGraphicFramePr>
        <p:xfrm>
          <a:off x="5486400" y="1714500"/>
          <a:ext cx="1828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Equation" r:id="rId4" imgW="1828800" imgH="635000" progId="Equation.3">
                  <p:embed/>
                </p:oleObj>
              </mc:Choice>
              <mc:Fallback>
                <p:oleObj name="Equation" r:id="rId4" imgW="18288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6400" y="1714500"/>
                        <a:ext cx="18288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602290" y="6261100"/>
            <a:ext cx="7947604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D.M. Dimiduk </a:t>
            </a:r>
            <a:r>
              <a:rPr lang="hu-HU" sz="1600" i="1" dirty="0" smtClean="0"/>
              <a:t>et al.</a:t>
            </a:r>
            <a:r>
              <a:rPr lang="hu-HU" sz="1600" dirty="0" smtClean="0"/>
              <a:t>,  Science (2006)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17185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Földrengések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1" y="1593870"/>
            <a:ext cx="4107578" cy="1974829"/>
          </a:xfrm>
        </p:spPr>
        <p:txBody>
          <a:bodyPr/>
          <a:lstStyle/>
          <a:p>
            <a:r>
              <a:rPr lang="hu-HU" dirty="0" smtClean="0"/>
              <a:t>Gutenberg-Richter törvény:</a:t>
            </a:r>
          </a:p>
          <a:p>
            <a:pPr lvl="1"/>
            <a:endParaRPr lang="hu-HU" sz="2800" dirty="0"/>
          </a:p>
          <a:p>
            <a:pPr lvl="1"/>
            <a:r>
              <a:rPr lang="hu-HU" i="1" dirty="0" smtClean="0"/>
              <a:t>M</a:t>
            </a:r>
            <a:r>
              <a:rPr lang="hu-HU" dirty="0" smtClean="0"/>
              <a:t>: magnitúdó (logaritmikus)</a:t>
            </a:r>
          </a:p>
          <a:p>
            <a:pPr lvl="1"/>
            <a:r>
              <a:rPr lang="en-US" i="1" dirty="0"/>
              <a:t>b</a:t>
            </a:r>
            <a:r>
              <a:rPr lang="hu-HU" dirty="0" smtClean="0"/>
              <a:t>: exponens (≈1,0)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0137" b="21111"/>
          <a:stretch/>
        </p:blipFill>
        <p:spPr>
          <a:xfrm>
            <a:off x="4755278" y="1384300"/>
            <a:ext cx="4114084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1" y="3568699"/>
            <a:ext cx="4404233" cy="291317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529909"/>
              </p:ext>
            </p:extLst>
          </p:nvPr>
        </p:nvGraphicFramePr>
        <p:xfrm>
          <a:off x="1854200" y="2095500"/>
          <a:ext cx="160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5" imgW="1600200" imgH="406400" progId="Equation.3">
                  <p:embed/>
                </p:oleObj>
              </mc:Choice>
              <mc:Fallback>
                <p:oleObj name="Equation" r:id="rId5" imgW="1600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4200" y="2095500"/>
                        <a:ext cx="1600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067299" y="4991100"/>
            <a:ext cx="3617757" cy="147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</a:t>
            </a:r>
            <a:r>
              <a:rPr lang="hu-HU" dirty="0" smtClean="0"/>
              <a:t>kála-független eloszlás</a:t>
            </a:r>
          </a:p>
          <a:p>
            <a:r>
              <a:rPr lang="hu-HU" dirty="0" smtClean="0"/>
              <a:t>Az események minden skálán előfordulnak</a:t>
            </a:r>
          </a:p>
        </p:txBody>
      </p:sp>
    </p:spTree>
    <p:extLst>
      <p:ext uri="{BB962C8B-B14F-4D97-AF65-F5344CB8AC3E}">
        <p14:creationId xmlns:p14="http://schemas.microsoft.com/office/powerpoint/2010/main" val="414968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3D diszlokáció dinamika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765301"/>
            <a:ext cx="2336801" cy="3981450"/>
          </a:xfrm>
        </p:spPr>
        <p:txBody>
          <a:bodyPr/>
          <a:lstStyle/>
          <a:p>
            <a:r>
              <a:rPr lang="hu-HU" dirty="0" smtClean="0"/>
              <a:t>Diszlokáció szegmensek követése különböző csúszási síkokon</a:t>
            </a:r>
          </a:p>
          <a:p>
            <a:r>
              <a:rPr lang="hu-HU" dirty="0" smtClean="0"/>
              <a:t>Megfelelő rugalmas határfeltételek</a:t>
            </a:r>
            <a:endParaRPr lang="hu-HU" dirty="0"/>
          </a:p>
        </p:txBody>
      </p:sp>
      <p:pic>
        <p:nvPicPr>
          <p:cNvPr id="4" name="3d_tensi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765300"/>
            <a:ext cx="59721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Levágás skálázása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93870"/>
            <a:ext cx="3533527" cy="4471651"/>
          </a:xfrm>
        </p:spPr>
        <p:txBody>
          <a:bodyPr/>
          <a:lstStyle/>
          <a:p>
            <a:r>
              <a:rPr lang="hu-HU" dirty="0" smtClean="0"/>
              <a:t>A levágás függése</a:t>
            </a:r>
          </a:p>
          <a:p>
            <a:pPr lvl="1"/>
            <a:r>
              <a:rPr lang="hu-HU" i="1" dirty="0" smtClean="0">
                <a:latin typeface="Times"/>
                <a:cs typeface="Times"/>
              </a:rPr>
              <a:t>Γ</a:t>
            </a:r>
            <a:r>
              <a:rPr lang="hu-HU" dirty="0" smtClean="0"/>
              <a:t>: a gép és a minta együttes keménysége</a:t>
            </a:r>
          </a:p>
          <a:p>
            <a:pPr lvl="1"/>
            <a:r>
              <a:rPr lang="hu-HU" i="1" dirty="0" smtClean="0">
                <a:latin typeface="Times"/>
                <a:cs typeface="Times"/>
              </a:rPr>
              <a:t>Θ</a:t>
            </a:r>
            <a:r>
              <a:rPr lang="hu-HU" dirty="0" smtClean="0"/>
              <a:t>: alakítási keményedés</a:t>
            </a:r>
          </a:p>
          <a:p>
            <a:pPr lvl="1"/>
            <a:r>
              <a:rPr lang="hu-HU" i="1" dirty="0" smtClean="0"/>
              <a:t>E</a:t>
            </a:r>
            <a:r>
              <a:rPr lang="hu-HU" dirty="0" smtClean="0"/>
              <a:t>: Young modulusz</a:t>
            </a:r>
          </a:p>
          <a:p>
            <a:pPr lvl="1"/>
            <a:r>
              <a:rPr lang="hu-HU" i="1" dirty="0" smtClean="0"/>
              <a:t>L</a:t>
            </a:r>
            <a:r>
              <a:rPr lang="hu-HU" dirty="0" smtClean="0"/>
              <a:t>: minta mérete</a:t>
            </a:r>
          </a:p>
          <a:p>
            <a:pPr lvl="1"/>
            <a:r>
              <a:rPr lang="en-US" i="1" dirty="0"/>
              <a:t>b</a:t>
            </a:r>
            <a:r>
              <a:rPr lang="hu-HU" dirty="0" smtClean="0"/>
              <a:t>: Burgers vektor</a:t>
            </a:r>
          </a:p>
          <a:p>
            <a:pPr lvl="1"/>
            <a:r>
              <a:rPr lang="hu-HU" dirty="0" smtClean="0"/>
              <a:t>s: lavinaméret (deformáció)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27" y="2146300"/>
            <a:ext cx="4648067" cy="3454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2290" y="6146800"/>
            <a:ext cx="7947604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F.F. Csikor </a:t>
            </a:r>
            <a:r>
              <a:rPr lang="hu-HU" sz="1600" i="1" dirty="0" smtClean="0"/>
              <a:t>et </a:t>
            </a:r>
            <a:r>
              <a:rPr lang="hu-HU" sz="1600" i="1" dirty="0" smtClean="0"/>
              <a:t>al.</a:t>
            </a:r>
            <a:r>
              <a:rPr lang="hu-HU" sz="1600" dirty="0" smtClean="0"/>
              <a:t>,  Science (</a:t>
            </a:r>
            <a:r>
              <a:rPr lang="hu-HU" sz="1600" dirty="0" smtClean="0"/>
              <a:t>2007)</a:t>
            </a:r>
            <a:endParaRPr lang="hu-HU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052101"/>
              </p:ext>
            </p:extLst>
          </p:nvPr>
        </p:nvGraphicFramePr>
        <p:xfrm>
          <a:off x="1606550" y="5290821"/>
          <a:ext cx="1689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1689100" imgH="774700" progId="Equation.3">
                  <p:embed/>
                </p:oleObj>
              </mc:Choice>
              <mc:Fallback>
                <p:oleObj name="Equation" r:id="rId4" imgW="16891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6550" y="5290821"/>
                        <a:ext cx="1689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2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548181" cy="951245"/>
          </a:xfrm>
        </p:spPr>
        <p:txBody>
          <a:bodyPr>
            <a:normAutofit/>
          </a:bodyPr>
          <a:lstStyle/>
          <a:p>
            <a:r>
              <a:rPr lang="hu-HU" dirty="0" smtClean="0"/>
              <a:t>Leggyengébb láncszem modell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99" y="1358900"/>
            <a:ext cx="4194175" cy="4706621"/>
          </a:xfrm>
        </p:spPr>
        <p:txBody>
          <a:bodyPr/>
          <a:lstStyle/>
          <a:p>
            <a:r>
              <a:rPr lang="hu-HU" dirty="0" smtClean="0"/>
              <a:t>Diszlokáció éhezés</a:t>
            </a:r>
          </a:p>
          <a:p>
            <a:pPr lvl="1"/>
            <a:r>
              <a:rPr lang="hu-HU" dirty="0" smtClean="0"/>
              <a:t>A diszlokációkat vonzza a felület → kimennek</a:t>
            </a:r>
            <a:endParaRPr lang="hu-HU" dirty="0" smtClean="0"/>
          </a:p>
          <a:p>
            <a:pPr lvl="1"/>
            <a:r>
              <a:rPr lang="en-US" dirty="0" smtClean="0"/>
              <a:t>N</a:t>
            </a:r>
            <a:r>
              <a:rPr lang="hu-HU" dirty="0" smtClean="0"/>
              <a:t>incs idő multiplikációra ill. keresztcsúszásra</a:t>
            </a:r>
            <a:endParaRPr lang="hu-HU" dirty="0" smtClean="0"/>
          </a:p>
          <a:p>
            <a:pPr lvl="1"/>
            <a:r>
              <a:rPr lang="en-US" dirty="0" smtClean="0"/>
              <a:t>K</a:t>
            </a:r>
            <a:r>
              <a:rPr lang="hu-HU" dirty="0" smtClean="0"/>
              <a:t>iürülnek a források</a:t>
            </a:r>
          </a:p>
          <a:p>
            <a:r>
              <a:rPr lang="hu-HU" dirty="0" smtClean="0"/>
              <a:t>A maradék egykarú források közül a leggyengébb fog</a:t>
            </a:r>
            <a:br>
              <a:rPr lang="hu-HU" dirty="0" smtClean="0"/>
            </a:br>
            <a:r>
              <a:rPr lang="hu-HU" dirty="0" smtClean="0"/>
              <a:t>aktiválódni</a:t>
            </a:r>
            <a:r>
              <a:rPr lang="hu-HU" dirty="0"/>
              <a:t>:</a:t>
            </a:r>
            <a:endParaRPr lang="hu-HU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690" y="6197600"/>
            <a:ext cx="7947604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T.A.</a:t>
            </a:r>
            <a:r>
              <a:rPr lang="hu-HU" sz="1600" dirty="0" smtClean="0"/>
              <a:t> </a:t>
            </a:r>
            <a:r>
              <a:rPr lang="en-US" sz="1600" dirty="0" err="1" smtClean="0"/>
              <a:t>Parthasarathy</a:t>
            </a:r>
            <a:r>
              <a:rPr lang="en-US" sz="1600" dirty="0" smtClean="0"/>
              <a:t> </a:t>
            </a:r>
            <a:r>
              <a:rPr lang="hu-HU" sz="1600" i="1" dirty="0" smtClean="0"/>
              <a:t>et </a:t>
            </a:r>
            <a:r>
              <a:rPr lang="hu-HU" sz="1600" i="1" dirty="0" smtClean="0"/>
              <a:t>al.</a:t>
            </a:r>
            <a:r>
              <a:rPr lang="hu-HU" sz="1600" dirty="0" smtClean="0"/>
              <a:t>,  </a:t>
            </a:r>
            <a:r>
              <a:rPr lang="hu-HU" sz="1600" dirty="0" smtClean="0"/>
              <a:t>Acta Mater.</a:t>
            </a:r>
            <a:r>
              <a:rPr lang="hu-HU" sz="1600" dirty="0" smtClean="0"/>
              <a:t> </a:t>
            </a:r>
            <a:r>
              <a:rPr lang="hu-HU" sz="1600" dirty="0" smtClean="0"/>
              <a:t>(</a:t>
            </a:r>
            <a:r>
              <a:rPr lang="hu-HU" sz="1600" dirty="0" smtClean="0"/>
              <a:t>2007)</a:t>
            </a:r>
            <a:endParaRPr lang="hu-HU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1466870"/>
            <a:ext cx="3644900" cy="254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981" y="4268669"/>
            <a:ext cx="4989713" cy="226309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836599"/>
              </p:ext>
            </p:extLst>
          </p:nvPr>
        </p:nvGraphicFramePr>
        <p:xfrm>
          <a:off x="639181" y="5284471"/>
          <a:ext cx="29718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5" imgW="2971800" imgH="800100" progId="Equation.3">
                  <p:embed/>
                </p:oleObj>
              </mc:Choice>
              <mc:Fallback>
                <p:oleObj name="Equation" r:id="rId5" imgW="29718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9181" y="5284471"/>
                        <a:ext cx="29718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7064375" y="4214273"/>
            <a:ext cx="766516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Arany</a:t>
            </a:r>
            <a:endParaRPr lang="hu-HU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76660" y="2210098"/>
            <a:ext cx="766516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Nikkel</a:t>
            </a:r>
            <a:endParaRPr lang="hu-HU" sz="1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37075" y="4217869"/>
            <a:ext cx="766516" cy="41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Nikkel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95294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900987" cy="95124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Plaszticitás </a:t>
            </a:r>
            <a:r>
              <a:rPr lang="hu-HU" dirty="0" smtClean="0"/>
              <a:t>sejtautomata modellje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397000"/>
            <a:ext cx="7345363" cy="3400189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Az anyag keménysége inhomogén</a:t>
            </a:r>
          </a:p>
          <a:p>
            <a:pPr lvl="1"/>
            <a:r>
              <a:rPr lang="en-US" dirty="0" smtClean="0"/>
              <a:t>D</a:t>
            </a:r>
            <a:r>
              <a:rPr lang="hu-HU" dirty="0" smtClean="0"/>
              <a:t>iszlokációszerkezet fluktuációja</a:t>
            </a:r>
          </a:p>
          <a:p>
            <a:pPr lvl="1"/>
            <a:r>
              <a:rPr lang="hu-HU" dirty="0" smtClean="0"/>
              <a:t>Belső rendezetlenség</a:t>
            </a:r>
          </a:p>
          <a:p>
            <a:pPr lvl="1"/>
            <a:r>
              <a:rPr lang="hu-HU" dirty="0" smtClean="0"/>
              <a:t>Lokális folyásfeszültség</a:t>
            </a:r>
          </a:p>
          <a:p>
            <a:r>
              <a:rPr lang="hu-HU" dirty="0" smtClean="0"/>
              <a:t>Elemi deformációs folyamat:</a:t>
            </a:r>
          </a:p>
          <a:p>
            <a:pPr lvl="1"/>
            <a:r>
              <a:rPr lang="hu-HU" dirty="0" smtClean="0"/>
              <a:t>Nyírófeszültség eléri a folyáshatárt</a:t>
            </a:r>
          </a:p>
          <a:p>
            <a:pPr lvl="1"/>
            <a:r>
              <a:rPr lang="hu-HU" dirty="0" smtClean="0"/>
              <a:t>Maradandó alakváltozás: egy sík mentén csúszás</a:t>
            </a:r>
          </a:p>
          <a:p>
            <a:pPr lvl="1"/>
            <a:r>
              <a:rPr lang="hu-HU" dirty="0" smtClean="0"/>
              <a:t>Új folyáshatár meghatározása, mert megváltozott a mikroszerkezet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5620" y="4797190"/>
            <a:ext cx="1080150" cy="1008140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Parallelogram 6"/>
          <p:cNvSpPr/>
          <p:nvPr/>
        </p:nvSpPr>
        <p:spPr>
          <a:xfrm>
            <a:off x="3851900" y="4797190"/>
            <a:ext cx="1368190" cy="1008140"/>
          </a:xfrm>
          <a:prstGeom prst="parallelogram">
            <a:avLst/>
          </a:prstGeom>
          <a:gradFill flip="none" rotWithShape="1">
            <a:gsLst>
              <a:gs pos="50000">
                <a:schemeClr val="bg2">
                  <a:lumMod val="5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6372250" y="4797190"/>
            <a:ext cx="1080150" cy="504070"/>
          </a:xfrm>
          <a:prstGeom prst="rect">
            <a:avLst/>
          </a:prstGeom>
          <a:gradFill>
            <a:gsLst>
              <a:gs pos="0">
                <a:schemeClr val="accent1">
                  <a:tint val="99000"/>
                  <a:shade val="65000"/>
                  <a:satMod val="15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</a:gradFill>
          <a:ln>
            <a:solidFill>
              <a:schemeClr val="accent1">
                <a:alpha val="1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6156220" y="5301260"/>
            <a:ext cx="1080150" cy="5040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Right Arrow 13"/>
          <p:cNvSpPr/>
          <p:nvPr/>
        </p:nvSpPr>
        <p:spPr>
          <a:xfrm>
            <a:off x="3275820" y="5157240"/>
            <a:ext cx="360050" cy="216030"/>
          </a:xfrm>
          <a:prstGeom prst="right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17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Right Arrow 14"/>
          <p:cNvSpPr/>
          <p:nvPr/>
        </p:nvSpPr>
        <p:spPr>
          <a:xfrm>
            <a:off x="5508130" y="5157240"/>
            <a:ext cx="360050" cy="216030"/>
          </a:xfrm>
          <a:prstGeom prst="rightArrow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FFFF"/>
              </a:gs>
            </a:gsLst>
            <a:lin ang="17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6156220" y="5301260"/>
            <a:ext cx="1296180" cy="0"/>
          </a:xfrm>
          <a:prstGeom prst="line">
            <a:avLst/>
          </a:prstGeom>
          <a:ln w="63500" cap="rnd">
            <a:solidFill>
              <a:srgbClr val="8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900112" y="6007100"/>
            <a:ext cx="7548182" cy="6071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M. Zaiser</a:t>
            </a:r>
            <a:r>
              <a:rPr lang="hu-HU" sz="1600" dirty="0"/>
              <a:t>, </a:t>
            </a:r>
            <a:r>
              <a:rPr lang="hu-HU" sz="1600" dirty="0" smtClean="0"/>
              <a:t>P. Moretti</a:t>
            </a:r>
            <a:r>
              <a:rPr lang="hu-HU" sz="1600" dirty="0"/>
              <a:t>, J. Stat. Mech</a:t>
            </a:r>
            <a:r>
              <a:rPr lang="hu-HU" sz="1600" dirty="0" smtClean="0"/>
              <a:t>. (2005)</a:t>
            </a:r>
            <a:endParaRPr lang="hu-HU" sz="1600" dirty="0"/>
          </a:p>
          <a:p>
            <a:pPr marL="0" indent="0">
              <a:spcBef>
                <a:spcPts val="500"/>
              </a:spcBef>
              <a:buNone/>
            </a:pPr>
            <a:r>
              <a:rPr lang="hu-HU" sz="1600" dirty="0" smtClean="0"/>
              <a:t>M. Talamali </a:t>
            </a:r>
            <a:r>
              <a:rPr lang="hu-HU" sz="1600" i="1" dirty="0"/>
              <a:t>et al.</a:t>
            </a:r>
            <a:r>
              <a:rPr lang="hu-HU" sz="1600" dirty="0"/>
              <a:t>, </a:t>
            </a:r>
            <a:r>
              <a:rPr lang="hu-HU" sz="1600" dirty="0" smtClean="0"/>
              <a:t>Phys. Rev. E (2011)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95416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</a:t>
            </a:r>
            <a:r>
              <a:rPr lang="hu-HU" dirty="0" smtClean="0"/>
              <a:t>A algoritmus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270001"/>
            <a:ext cx="8293100" cy="30861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i="1" dirty="0" smtClean="0"/>
              <a:t>N</a:t>
            </a:r>
            <a:r>
              <a:rPr lang="hu-HU" dirty="0" smtClean="0"/>
              <a:t>x</a:t>
            </a:r>
            <a:r>
              <a:rPr lang="hu-HU" i="1" dirty="0" smtClean="0"/>
              <a:t>N</a:t>
            </a:r>
            <a:r>
              <a:rPr lang="hu-HU" dirty="0" smtClean="0"/>
              <a:t> sejt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1. Véletlenszerű folyásfeszültségek generálása (rendezetlenség)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2. Növeljük a külső feszültséget, amíg egy cella meg nem folyik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3. Megnöveljük a plasztikus deformációt ebben a cellában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4. Megváltoztatjuk a lokális feszültséget minden cellában a feszültségfüggvény szerint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5. Új véletlen folyásfeszültséget rendelünk az aktivált cellához</a:t>
            </a:r>
          </a:p>
          <a:p>
            <a:pPr>
              <a:spcBef>
                <a:spcPts val="0"/>
              </a:spcBef>
            </a:pPr>
            <a:r>
              <a:rPr lang="hu-HU" dirty="0" smtClean="0"/>
              <a:t>6. Goto 2.</a:t>
            </a:r>
            <a:endParaRPr lang="hu-HU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0" y="3911990"/>
            <a:ext cx="6408890" cy="26898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8300" y="5359400"/>
            <a:ext cx="2159000" cy="1254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600" dirty="0" smtClean="0"/>
              <a:t>M. Zaiser</a:t>
            </a:r>
            <a:r>
              <a:rPr lang="hu-HU" sz="1600" dirty="0"/>
              <a:t>, </a:t>
            </a:r>
            <a:r>
              <a:rPr lang="hu-HU" sz="1600" dirty="0" smtClean="0"/>
              <a:t>P. Moretti,</a:t>
            </a:r>
            <a:br>
              <a:rPr lang="hu-HU" sz="1600" dirty="0" smtClean="0"/>
            </a:br>
            <a:r>
              <a:rPr lang="hu-HU" sz="1600" dirty="0" smtClean="0"/>
              <a:t>J</a:t>
            </a:r>
            <a:r>
              <a:rPr lang="hu-HU" sz="1600" dirty="0"/>
              <a:t>. Stat. Mech</a:t>
            </a:r>
            <a:r>
              <a:rPr lang="hu-HU" sz="1600" dirty="0" smtClean="0"/>
              <a:t>. (2005)</a:t>
            </a:r>
            <a:endParaRPr lang="hu-HU" sz="1600" dirty="0"/>
          </a:p>
          <a:p>
            <a:pPr marL="0" indent="0">
              <a:spcBef>
                <a:spcPts val="500"/>
              </a:spcBef>
              <a:buNone/>
            </a:pPr>
            <a:r>
              <a:rPr lang="hu-HU" sz="1600" dirty="0" smtClean="0"/>
              <a:t>M. Talamali </a:t>
            </a:r>
            <a:r>
              <a:rPr lang="hu-HU" sz="1600" i="1" dirty="0"/>
              <a:t>et al.</a:t>
            </a:r>
            <a:r>
              <a:rPr lang="hu-HU" sz="1600" dirty="0" smtClean="0"/>
              <a:t>,</a:t>
            </a:r>
            <a:br>
              <a:rPr lang="hu-HU" sz="1600" dirty="0" smtClean="0"/>
            </a:br>
            <a:r>
              <a:rPr lang="hu-HU" sz="1600" dirty="0" smtClean="0"/>
              <a:t>Phys. Rev. E (2011)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4764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Feszültség-deformációs görbék</a:t>
            </a:r>
            <a:endParaRPr lang="hu-H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918"/>
            <a:ext cx="5155882" cy="515588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0" y="1988800"/>
            <a:ext cx="41148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0" y="19888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Lavinaviselkedés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3738563" cy="4471651"/>
          </a:xfrm>
        </p:spPr>
        <p:txBody>
          <a:bodyPr/>
          <a:lstStyle/>
          <a:p>
            <a:r>
              <a:rPr lang="hu-HU" dirty="0" smtClean="0"/>
              <a:t>Lavinák méretének eloszlása hatványfüggvény</a:t>
            </a:r>
          </a:p>
          <a:p>
            <a:endParaRPr lang="hu-HU" dirty="0"/>
          </a:p>
          <a:p>
            <a:r>
              <a:rPr lang="hu-HU" dirty="0" smtClean="0"/>
              <a:t>Exponens: </a:t>
            </a:r>
            <a:r>
              <a:rPr lang="hu-HU" i="1" dirty="0" smtClean="0">
                <a:latin typeface="Times"/>
                <a:cs typeface="Times"/>
              </a:rPr>
              <a:t>τ </a:t>
            </a:r>
            <a:r>
              <a:rPr lang="hu-HU" dirty="0" smtClean="0">
                <a:latin typeface="Times"/>
                <a:cs typeface="Times"/>
              </a:rPr>
              <a:t>≈</a:t>
            </a:r>
            <a:r>
              <a:rPr lang="hu-HU" dirty="0" smtClean="0"/>
              <a:t> 1,4</a:t>
            </a:r>
          </a:p>
          <a:p>
            <a:r>
              <a:rPr lang="hu-HU" dirty="0" smtClean="0"/>
              <a:t>A levágás a kísérletekkel megegyezően viselkedik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2197100"/>
            <a:ext cx="3606800" cy="3606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441284"/>
              </p:ext>
            </p:extLst>
          </p:nvPr>
        </p:nvGraphicFramePr>
        <p:xfrm>
          <a:off x="1949450" y="4889500"/>
          <a:ext cx="1689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4" imgW="1689100" imgH="774700" progId="Equation.3">
                  <p:embed/>
                </p:oleObj>
              </mc:Choice>
              <mc:Fallback>
                <p:oleObj name="Equation" r:id="rId4" imgW="16891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49450" y="4889500"/>
                        <a:ext cx="1689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 helye 6"/>
          <p:cNvSpPr txBox="1">
            <a:spLocks/>
          </p:cNvSpPr>
          <p:nvPr/>
        </p:nvSpPr>
        <p:spPr>
          <a:xfrm>
            <a:off x="476250" y="6079809"/>
            <a:ext cx="4013200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sz="1600" dirty="0" smtClean="0"/>
              <a:t>M. Zaiser, N. Nikitas, J. Stat. Phys. (2007)</a:t>
            </a:r>
            <a:endParaRPr lang="hu-HU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142626"/>
              </p:ext>
            </p:extLst>
          </p:nvPr>
        </p:nvGraphicFramePr>
        <p:xfrm>
          <a:off x="1949450" y="2451100"/>
          <a:ext cx="1828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6" imgW="1828800" imgH="635000" progId="Equation.3">
                  <p:embed/>
                </p:oleObj>
              </mc:Choice>
              <mc:Fallback>
                <p:oleObj name="Equation" r:id="rId6" imgW="18288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49450" y="2451100"/>
                        <a:ext cx="18288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703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Mikrooszlop összenyomás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 smtClean="0"/>
              <a:t>42 elvégzett összenyomás</a:t>
            </a:r>
            <a:endParaRPr lang="hu-HU" noProof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9592" y="2366677"/>
            <a:ext cx="3275616" cy="3016579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17109" y="2277165"/>
            <a:ext cx="4579112" cy="4218184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r="11105"/>
          <a:stretch/>
        </p:blipFill>
        <p:spPr>
          <a:xfrm>
            <a:off x="2537400" y="2968452"/>
            <a:ext cx="4035062" cy="2835610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artalom helye 2"/>
          <p:cNvSpPr txBox="1">
            <a:spLocks/>
          </p:cNvSpPr>
          <p:nvPr/>
        </p:nvSpPr>
        <p:spPr>
          <a:xfrm>
            <a:off x="5724160" y="1556740"/>
            <a:ext cx="3085722" cy="532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latin typeface="Gill Sans MT"/>
                <a:cs typeface="Gill Sans MT"/>
              </a:rPr>
              <a:t>42 </a:t>
            </a:r>
            <a:r>
              <a:rPr lang="en-GB" dirty="0" err="1" smtClean="0">
                <a:latin typeface="Gill Sans MT"/>
                <a:cs typeface="Gill Sans MT"/>
              </a:rPr>
              <a:t>fesz</a:t>
            </a:r>
            <a:r>
              <a:rPr lang="en-GB" dirty="0" smtClean="0">
                <a:latin typeface="Gill Sans MT"/>
                <a:cs typeface="Gill Sans MT"/>
              </a:rPr>
              <a:t>.-def. </a:t>
            </a:r>
            <a:r>
              <a:rPr lang="en-GB" dirty="0" err="1" smtClean="0">
                <a:latin typeface="Gill Sans MT"/>
                <a:cs typeface="Gill Sans MT"/>
              </a:rPr>
              <a:t>görbe</a:t>
            </a:r>
            <a:endParaRPr lang="en-GB" dirty="0">
              <a:latin typeface="Gill Sans MT"/>
              <a:cs typeface="Gill Sans MT"/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4644010" y="1628750"/>
            <a:ext cx="648090" cy="38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02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28" y="2746058"/>
            <a:ext cx="2191095" cy="37769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 felbontású csavarás</a:t>
            </a:r>
            <a:endParaRPr lang="hu-H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0628" y="1593871"/>
            <a:ext cx="5323300" cy="1365230"/>
          </a:xfrm>
        </p:spPr>
        <p:txBody>
          <a:bodyPr/>
          <a:lstStyle/>
          <a:p>
            <a:r>
              <a:rPr lang="hu-HU" dirty="0" smtClean="0"/>
              <a:t>Cu (fcc) és Zn (hcp) csövek csavarása</a:t>
            </a:r>
          </a:p>
          <a:p>
            <a:r>
              <a:rPr lang="hu-HU" dirty="0" smtClean="0"/>
              <a:t>A deformációban 10</a:t>
            </a:r>
            <a:r>
              <a:rPr lang="hu-HU" baseline="30000" dirty="0" smtClean="0"/>
              <a:t>-9</a:t>
            </a:r>
            <a:r>
              <a:rPr lang="hu-HU" dirty="0" smtClean="0"/>
              <a:t> felbontás</a:t>
            </a:r>
            <a:endParaRPr lang="hu-H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494" y="3097754"/>
            <a:ext cx="4175867" cy="2644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928" y="1320799"/>
            <a:ext cx="2837261" cy="364406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2687951" y="5830888"/>
            <a:ext cx="4221410" cy="72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itchFamily="34" charset="0"/>
              <a:buNone/>
            </a:pPr>
            <a:r>
              <a:rPr lang="hu-HU" sz="1800" dirty="0" smtClean="0"/>
              <a:t>R.F. Tinder, J. Washburn, Acta Metall. (1964)</a:t>
            </a:r>
          </a:p>
          <a:p>
            <a:pPr marL="0" lvl="1" indent="0">
              <a:buFont typeface="Arial" pitchFamily="34" charset="0"/>
              <a:buNone/>
            </a:pPr>
            <a:r>
              <a:rPr lang="hu-HU" sz="1800" dirty="0" smtClean="0"/>
              <a:t>R.F. Tinder, J.P. Trzil, Acta Metall. (1973)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532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Átlagos viselkedés</a:t>
            </a:r>
            <a:endParaRPr lang="hu-HU" noProof="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5448300" y="1409700"/>
            <a:ext cx="3454400" cy="497205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u-HU" noProof="0" dirty="0" smtClean="0"/>
              <a:t>Plasztikus deformáció értékek egy meghatározott alkalmazott feszültség esetén</a:t>
            </a:r>
          </a:p>
          <a:p>
            <a:pPr marL="0" indent="0" algn="ctr">
              <a:spcBef>
                <a:spcPts val="0"/>
              </a:spcBef>
              <a:buNone/>
            </a:pPr>
            <a:endParaRPr lang="hu-HU" noProof="0" dirty="0" smtClean="0"/>
          </a:p>
          <a:p>
            <a:pPr marL="0" indent="0" algn="ctr">
              <a:spcBef>
                <a:spcPts val="0"/>
              </a:spcBef>
              <a:buNone/>
            </a:pPr>
            <a:endParaRPr lang="hu-HU" noProof="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u-HU" noProof="0" dirty="0" smtClean="0">
                <a:solidFill>
                  <a:srgbClr val="C00000"/>
                </a:solidFill>
              </a:rPr>
              <a:t>Átlagos fesz.-def. görbe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u-HU" noProof="0" dirty="0" smtClean="0">
                <a:solidFill>
                  <a:srgbClr val="3366FF"/>
                </a:solidFill>
              </a:rPr>
              <a:t>A plasztikus deformáció szórása</a:t>
            </a:r>
          </a:p>
          <a:p>
            <a:pPr algn="ctr">
              <a:spcBef>
                <a:spcPts val="0"/>
              </a:spcBef>
            </a:pPr>
            <a:endParaRPr lang="hu-HU" noProof="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endParaRPr lang="hu-HU" noProof="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u-HU" b="1" noProof="0" dirty="0" smtClean="0"/>
              <a:t>Karakterisztikus feszültség</a:t>
            </a:r>
          </a:p>
          <a:p>
            <a:pPr algn="ctr"/>
            <a:endParaRPr lang="hu-HU" noProof="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4294967295"/>
          </p:nvPr>
        </p:nvSpPr>
        <p:spPr>
          <a:xfrm>
            <a:off x="546100" y="6021388"/>
            <a:ext cx="4013200" cy="36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600" noProof="0" dirty="0" smtClean="0"/>
              <a:t>P. D. Ispánovity </a:t>
            </a:r>
            <a:r>
              <a:rPr lang="hu-HU" sz="1600" i="1" noProof="0" dirty="0" smtClean="0"/>
              <a:t>et al.</a:t>
            </a:r>
            <a:r>
              <a:rPr lang="hu-HU" sz="1600" noProof="0" dirty="0" smtClean="0"/>
              <a:t>, </a:t>
            </a:r>
            <a:r>
              <a:rPr lang="hu-HU" sz="1600" dirty="0" smtClean="0"/>
              <a:t>Phys. Rev. Lett.</a:t>
            </a:r>
            <a:r>
              <a:rPr lang="hu-HU" sz="1600" noProof="0" dirty="0" smtClean="0"/>
              <a:t> (2010)</a:t>
            </a:r>
            <a:endParaRPr lang="hu-HU" sz="1600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853" r="13166" b="3228"/>
          <a:stretch/>
        </p:blipFill>
        <p:spPr>
          <a:xfrm>
            <a:off x="335279" y="2132856"/>
            <a:ext cx="4739642" cy="341450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r="13167" b="3228"/>
          <a:stretch/>
        </p:blipFill>
        <p:spPr>
          <a:xfrm>
            <a:off x="335279" y="2132856"/>
            <a:ext cx="4739642" cy="341450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Egyenes összekötő 9"/>
          <p:cNvCxnSpPr/>
          <p:nvPr/>
        </p:nvCxnSpPr>
        <p:spPr>
          <a:xfrm>
            <a:off x="1259632" y="3284984"/>
            <a:ext cx="3456384" cy="0"/>
          </a:xfrm>
          <a:prstGeom prst="line">
            <a:avLst/>
          </a:prstGeom>
          <a:ln w="44450">
            <a:solidFill>
              <a:schemeClr val="bg2">
                <a:lumMod val="75000"/>
                <a:lumOff val="2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1390258" y="3212976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zis 11"/>
          <p:cNvSpPr/>
          <p:nvPr/>
        </p:nvSpPr>
        <p:spPr>
          <a:xfrm>
            <a:off x="1894374" y="3212976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zis 12"/>
          <p:cNvSpPr/>
          <p:nvPr/>
        </p:nvSpPr>
        <p:spPr>
          <a:xfrm>
            <a:off x="4140632" y="3212976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r="13167" b="3228"/>
          <a:stretch/>
        </p:blipFill>
        <p:spPr>
          <a:xfrm>
            <a:off x="333864" y="2132856"/>
            <a:ext cx="4739641" cy="34145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Lefelé nyíl 1"/>
          <p:cNvSpPr/>
          <p:nvPr/>
        </p:nvSpPr>
        <p:spPr>
          <a:xfrm>
            <a:off x="6995480" y="320878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8"/>
          <a:stretch/>
        </p:blipFill>
        <p:spPr>
          <a:xfrm>
            <a:off x="899490" y="2553063"/>
            <a:ext cx="4598662" cy="33817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zabadkézi sokszög 22"/>
          <p:cNvSpPr/>
          <p:nvPr/>
        </p:nvSpPr>
        <p:spPr>
          <a:xfrm>
            <a:off x="1231685" y="4439957"/>
            <a:ext cx="1889837" cy="1337103"/>
          </a:xfrm>
          <a:custGeom>
            <a:avLst/>
            <a:gdLst>
              <a:gd name="connsiteX0" fmla="*/ 0 w 1813560"/>
              <a:gd name="connsiteY0" fmla="*/ 0 h 1351015"/>
              <a:gd name="connsiteX1" fmla="*/ 335280 w 1813560"/>
              <a:gd name="connsiteY1" fmla="*/ 1173480 h 1351015"/>
              <a:gd name="connsiteX2" fmla="*/ 1813560 w 1813560"/>
              <a:gd name="connsiteY2" fmla="*/ 1325880 h 135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560" h="1351015">
                <a:moveTo>
                  <a:pt x="0" y="0"/>
                </a:moveTo>
                <a:cubicBezTo>
                  <a:pt x="16510" y="476250"/>
                  <a:pt x="33020" y="952500"/>
                  <a:pt x="335280" y="1173480"/>
                </a:cubicBezTo>
                <a:cubicBezTo>
                  <a:pt x="637540" y="1394460"/>
                  <a:pt x="1225550" y="1360170"/>
                  <a:pt x="1813560" y="1325880"/>
                </a:cubicBezTo>
              </a:path>
            </a:pathLst>
          </a:custGeom>
          <a:noFill/>
          <a:ln w="38100"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Lefelé nyíl 23"/>
          <p:cNvSpPr/>
          <p:nvPr/>
        </p:nvSpPr>
        <p:spPr>
          <a:xfrm>
            <a:off x="6995480" y="488635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0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5854E-6 L -0.26771 -3.5585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55854E-6 L 0.03298 -3.5585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5854E-6 L -0.02205 -3.5585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Átlagos viselkedés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5913" y="1377820"/>
            <a:ext cx="4675188" cy="2254380"/>
          </a:xfrm>
        </p:spPr>
        <p:txBody>
          <a:bodyPr>
            <a:normAutofit/>
          </a:bodyPr>
          <a:lstStyle/>
          <a:p>
            <a:r>
              <a:rPr lang="hu-HU" noProof="0" dirty="0" smtClean="0"/>
              <a:t>Hasonló görbék </a:t>
            </a:r>
            <a:r>
              <a:rPr lang="hu-HU" noProof="0" dirty="0" smtClean="0"/>
              <a:t>a három módszer esetén</a:t>
            </a:r>
          </a:p>
          <a:p>
            <a:r>
              <a:rPr lang="hu-HU" dirty="0" smtClean="0"/>
              <a:t>Karakterisztikus (folyás) feszültség</a:t>
            </a:r>
            <a:endParaRPr lang="hu-HU" noProof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5"/>
          <a:stretch/>
        </p:blipFill>
        <p:spPr>
          <a:xfrm>
            <a:off x="4885209" y="1377819"/>
            <a:ext cx="3598392" cy="257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544" y="3933056"/>
            <a:ext cx="4225520" cy="26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r="14788"/>
          <a:stretch/>
        </p:blipFill>
        <p:spPr>
          <a:xfrm>
            <a:off x="4882964" y="3951750"/>
            <a:ext cx="3600636" cy="26394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églalap 7"/>
          <p:cNvSpPr/>
          <p:nvPr/>
        </p:nvSpPr>
        <p:spPr>
          <a:xfrm>
            <a:off x="5220090" y="1456731"/>
            <a:ext cx="1347394" cy="461665"/>
          </a:xfrm>
          <a:prstGeom prst="rect">
            <a:avLst/>
          </a:prstGeom>
          <a:solidFill>
            <a:schemeClr val="bg2">
              <a:lumMod val="10000"/>
              <a:lumOff val="90000"/>
              <a:alpha val="60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Gill Sans MT"/>
                <a:cs typeface="Gill Sans MT"/>
              </a:rPr>
              <a:t>2D DDD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27479" y="3909787"/>
            <a:ext cx="1347394" cy="461665"/>
          </a:xfrm>
          <a:prstGeom prst="rect">
            <a:avLst/>
          </a:prstGeom>
          <a:solidFill>
            <a:schemeClr val="bg2">
              <a:lumMod val="10000"/>
              <a:lumOff val="90000"/>
              <a:alpha val="60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Gill Sans MT"/>
                <a:cs typeface="Gill Sans MT"/>
              </a:rPr>
              <a:t>3D DDD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220089" y="3915972"/>
            <a:ext cx="1402948" cy="461665"/>
          </a:xfrm>
          <a:prstGeom prst="rect">
            <a:avLst/>
          </a:prstGeom>
          <a:solidFill>
            <a:schemeClr val="bg2">
              <a:lumMod val="10000"/>
              <a:lumOff val="90000"/>
              <a:alpha val="60000"/>
            </a:schemeClr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chemeClr val="bg2">
                    <a:lumMod val="50000"/>
                  </a:schemeClr>
                </a:solidFill>
                <a:latin typeface="Gill Sans MT"/>
                <a:cs typeface="Gill Sans MT"/>
              </a:rPr>
              <a:t>Oszlopok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3479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smtClean="0"/>
              <a:t>Feszültségek eloszlása</a:t>
            </a:r>
            <a:endParaRPr lang="hu-HU" noProof="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5607050" y="2882901"/>
            <a:ext cx="3187700" cy="135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noProof="0" dirty="0" smtClean="0"/>
              <a:t>Feszültségértékek eloszlása különböző deformációk esetén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853" r="13166" b="3228"/>
          <a:stretch/>
        </p:blipFill>
        <p:spPr>
          <a:xfrm>
            <a:off x="539440" y="2132856"/>
            <a:ext cx="4739641" cy="341450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Egyenes összekötő 9"/>
          <p:cNvCxnSpPr/>
          <p:nvPr/>
        </p:nvCxnSpPr>
        <p:spPr>
          <a:xfrm flipV="1">
            <a:off x="2399897" y="2377440"/>
            <a:ext cx="0" cy="2443277"/>
          </a:xfrm>
          <a:prstGeom prst="line">
            <a:avLst/>
          </a:prstGeom>
          <a:ln w="44450">
            <a:solidFill>
              <a:schemeClr val="bg2">
                <a:lumMod val="75000"/>
                <a:lumOff val="2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2327889" y="2418600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zis 11"/>
          <p:cNvSpPr/>
          <p:nvPr/>
        </p:nvSpPr>
        <p:spPr>
          <a:xfrm>
            <a:off x="2327889" y="3085878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zis 12"/>
          <p:cNvSpPr/>
          <p:nvPr/>
        </p:nvSpPr>
        <p:spPr>
          <a:xfrm>
            <a:off x="2327889" y="3286812"/>
            <a:ext cx="144016" cy="144016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zöveg helye 3"/>
          <p:cNvSpPr txBox="1">
            <a:spLocks/>
          </p:cNvSpPr>
          <p:nvPr/>
        </p:nvSpPr>
        <p:spPr>
          <a:xfrm>
            <a:off x="440274" y="6047742"/>
            <a:ext cx="6760626" cy="471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0866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24587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2019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Ispánovity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,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Hegyi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,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Groma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,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Györgyi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, Ratter, Weygand,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Acta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 Mater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cs typeface="Gill Sans MT"/>
              </a:rPr>
              <a:t>. (2013)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0385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Szórás változása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371600"/>
            <a:ext cx="4584700" cy="1816101"/>
          </a:xfrm>
        </p:spPr>
        <p:txBody>
          <a:bodyPr>
            <a:normAutofit/>
          </a:bodyPr>
          <a:lstStyle/>
          <a:p>
            <a:r>
              <a:rPr lang="hu-HU" dirty="0" smtClean="0"/>
              <a:t>Különböző méretű oszlopok összenyomása (3, 6, ill. 12 </a:t>
            </a:r>
            <a:r>
              <a:rPr lang="hu-HU" dirty="0" smtClean="0">
                <a:latin typeface="Times"/>
                <a:cs typeface="Times"/>
              </a:rPr>
              <a:t>μ</a:t>
            </a:r>
            <a:r>
              <a:rPr lang="hu-HU" dirty="0" smtClean="0"/>
              <a:t>m)</a:t>
            </a:r>
          </a:p>
          <a:p>
            <a:r>
              <a:rPr lang="hu-HU" dirty="0" smtClean="0"/>
              <a:t>Átlagos görbékben kis változás (nagy a diszl. sűrűség)</a:t>
            </a:r>
            <a:endParaRPr lang="hu-HU" dirty="0"/>
          </a:p>
        </p:txBody>
      </p:sp>
      <p:pic>
        <p:nvPicPr>
          <p:cNvPr id="6" name="Picture 5" descr="figure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289300"/>
            <a:ext cx="4876800" cy="3176337"/>
          </a:xfrm>
          <a:prstGeom prst="rect">
            <a:avLst/>
          </a:prstGeom>
        </p:spPr>
      </p:pic>
      <p:pic>
        <p:nvPicPr>
          <p:cNvPr id="5" name="Picture 4" descr="figure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1"/>
          <a:stretch/>
        </p:blipFill>
        <p:spPr>
          <a:xfrm>
            <a:off x="5087937" y="1424630"/>
            <a:ext cx="3700463" cy="29744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37199" y="4699000"/>
            <a:ext cx="3111501" cy="135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A szórás jelentősen csökken a méret növekedtével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596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Akusztikus emisszió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16070"/>
            <a:ext cx="6337300" cy="4471651"/>
          </a:xfrm>
        </p:spPr>
        <p:txBody>
          <a:bodyPr>
            <a:normAutofit/>
          </a:bodyPr>
          <a:lstStyle/>
          <a:p>
            <a:r>
              <a:rPr lang="hu-HU" dirty="0" smtClean="0"/>
              <a:t>Mérések jég, Cd, Zn, Cu mintákon</a:t>
            </a:r>
          </a:p>
          <a:p>
            <a:r>
              <a:rPr lang="hu-HU" dirty="0" smtClean="0"/>
              <a:t>A mért amplitúdó (</a:t>
            </a:r>
            <a:r>
              <a:rPr lang="hu-HU" i="1" dirty="0" smtClean="0"/>
              <a:t>A</a:t>
            </a:r>
            <a:r>
              <a:rPr lang="hu-HU" dirty="0" smtClean="0"/>
              <a:t>) és a </a:t>
            </a:r>
            <a:r>
              <a:rPr lang="hu-HU" dirty="0" smtClean="0"/>
              <a:t>felszabaduló</a:t>
            </a:r>
            <a:br>
              <a:rPr lang="hu-HU" dirty="0" smtClean="0"/>
            </a:br>
            <a:r>
              <a:rPr lang="hu-HU" dirty="0" smtClean="0"/>
              <a:t>energia </a:t>
            </a:r>
            <a:r>
              <a:rPr lang="hu-HU" dirty="0" smtClean="0"/>
              <a:t>(</a:t>
            </a:r>
            <a:r>
              <a:rPr lang="hu-HU" i="1" dirty="0" smtClean="0"/>
              <a:t>E</a:t>
            </a:r>
            <a:r>
              <a:rPr lang="hu-HU" dirty="0" smtClean="0"/>
              <a:t>) hatványfüggvény </a:t>
            </a:r>
            <a:r>
              <a:rPr lang="hu-HU" dirty="0" smtClean="0"/>
              <a:t>eloszlást</a:t>
            </a:r>
            <a:br>
              <a:rPr lang="hu-HU" dirty="0" smtClean="0"/>
            </a:br>
            <a:r>
              <a:rPr lang="hu-HU" dirty="0" smtClean="0"/>
              <a:t>követ</a:t>
            </a:r>
            <a:endParaRPr lang="hu-HU" dirty="0" smtClean="0"/>
          </a:p>
          <a:p>
            <a:r>
              <a:rPr lang="hu-HU" dirty="0" smtClean="0"/>
              <a:t>Exponensek:</a:t>
            </a:r>
          </a:p>
          <a:p>
            <a:pPr lvl="1"/>
            <a:r>
              <a:rPr lang="hu-HU" i="1" dirty="0" smtClean="0">
                <a:latin typeface="Times"/>
                <a:cs typeface="Times"/>
              </a:rPr>
              <a:t>τ</a:t>
            </a:r>
            <a:r>
              <a:rPr lang="hu-HU" i="1" baseline="-25000" dirty="0" smtClean="0">
                <a:latin typeface="Times"/>
                <a:cs typeface="Times"/>
              </a:rPr>
              <a:t>E</a:t>
            </a:r>
            <a:r>
              <a:rPr lang="hu-HU" dirty="0" smtClean="0">
                <a:latin typeface="Times"/>
                <a:cs typeface="Times"/>
              </a:rPr>
              <a:t> ≈ 1,6</a:t>
            </a:r>
          </a:p>
          <a:p>
            <a:pPr lvl="1"/>
            <a:r>
              <a:rPr lang="hu-HU" i="1" dirty="0" smtClean="0">
                <a:latin typeface="Times"/>
                <a:cs typeface="Times"/>
              </a:rPr>
              <a:t>τ</a:t>
            </a:r>
            <a:r>
              <a:rPr lang="hu-HU" i="1" baseline="-25000" dirty="0" smtClean="0">
                <a:latin typeface="Times"/>
                <a:cs typeface="Times"/>
              </a:rPr>
              <a:t>A</a:t>
            </a:r>
            <a:r>
              <a:rPr lang="hu-HU" dirty="0" smtClean="0">
                <a:latin typeface="Times"/>
                <a:cs typeface="Times"/>
              </a:rPr>
              <a:t> </a:t>
            </a:r>
            <a:r>
              <a:rPr lang="hu-HU" dirty="0">
                <a:latin typeface="Times"/>
                <a:cs typeface="Times"/>
              </a:rPr>
              <a:t>≈ </a:t>
            </a:r>
            <a:r>
              <a:rPr lang="hu-HU" dirty="0" smtClean="0">
                <a:latin typeface="Times"/>
                <a:cs typeface="Times"/>
              </a:rPr>
              <a:t>2,0</a:t>
            </a:r>
            <a:endParaRPr lang="hu-HU" dirty="0" smtClean="0"/>
          </a:p>
          <a:p>
            <a:r>
              <a:rPr lang="hu-HU" dirty="0" smtClean="0"/>
              <a:t>Az események forrásai egy</a:t>
            </a:r>
            <a:br>
              <a:rPr lang="hu-HU" dirty="0" smtClean="0"/>
            </a:br>
            <a:r>
              <a:rPr lang="hu-HU" i="1" dirty="0" smtClean="0">
                <a:latin typeface="Times"/>
                <a:cs typeface="Times"/>
              </a:rPr>
              <a:t>D</a:t>
            </a:r>
            <a:r>
              <a:rPr lang="hu-HU" dirty="0" smtClean="0">
                <a:latin typeface="Times"/>
                <a:cs typeface="Times"/>
              </a:rPr>
              <a:t> ≈ 2,5 </a:t>
            </a:r>
            <a:r>
              <a:rPr lang="hu-HU" dirty="0" smtClean="0">
                <a:cs typeface="Times"/>
              </a:rPr>
              <a:t>dimenziós fraktálon helyezkednek el</a:t>
            </a:r>
          </a:p>
          <a:p>
            <a:pPr lvl="1"/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1187" y="5830888"/>
            <a:ext cx="3986213" cy="720725"/>
          </a:xfrm>
        </p:spPr>
        <p:txBody>
          <a:bodyPr/>
          <a:lstStyle/>
          <a:p>
            <a:pPr marL="0" lvl="1" indent="0">
              <a:buNone/>
            </a:pPr>
            <a:r>
              <a:rPr lang="hu-HU" sz="1800" dirty="0" smtClean="0"/>
              <a:t>C.-M. Miguel </a:t>
            </a:r>
            <a:r>
              <a:rPr lang="hu-HU" sz="1800" i="1" dirty="0"/>
              <a:t>et al.</a:t>
            </a:r>
            <a:r>
              <a:rPr lang="hu-HU" sz="1800" dirty="0"/>
              <a:t>, </a:t>
            </a:r>
            <a:r>
              <a:rPr lang="hu-HU" sz="1800" dirty="0" smtClean="0"/>
              <a:t>Nature (2001)</a:t>
            </a:r>
            <a:endParaRPr lang="hu-HU" sz="1800" dirty="0"/>
          </a:p>
          <a:p>
            <a:pPr marL="0" lvl="1" indent="0">
              <a:buNone/>
            </a:pPr>
            <a:r>
              <a:rPr lang="hu-HU" sz="1800" dirty="0" smtClean="0"/>
              <a:t>J. Weiss </a:t>
            </a:r>
            <a:r>
              <a:rPr lang="hu-HU" sz="1800" i="1" dirty="0"/>
              <a:t>et al.</a:t>
            </a:r>
            <a:r>
              <a:rPr lang="hu-HU" sz="1800" dirty="0"/>
              <a:t>, </a:t>
            </a:r>
            <a:r>
              <a:rPr lang="hu-HU" sz="1800" dirty="0" smtClean="0"/>
              <a:t>Science (2003)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1416071"/>
            <a:ext cx="3200400" cy="28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087813"/>
            <a:ext cx="21336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Minták faragása FIB-bel</a:t>
            </a:r>
            <a:endParaRPr lang="hu-H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2970" y="1593870"/>
            <a:ext cx="4471941" cy="4658157"/>
          </a:xfrm>
        </p:spPr>
        <p:txBody>
          <a:bodyPr/>
          <a:lstStyle/>
          <a:p>
            <a:r>
              <a:rPr lang="hu-HU" dirty="0" smtClean="0"/>
              <a:t>20keV-es fókuszált Ga+ ionokkal bombázzuk a felületet</a:t>
            </a:r>
          </a:p>
          <a:p>
            <a:r>
              <a:rPr lang="hu-HU" dirty="0" smtClean="0"/>
              <a:t>Módszerek</a:t>
            </a:r>
          </a:p>
          <a:p>
            <a:pPr lvl="1"/>
            <a:r>
              <a:rPr lang="en-US" dirty="0" smtClean="0"/>
              <a:t>F</a:t>
            </a:r>
            <a:r>
              <a:rPr lang="hu-HU" dirty="0" smtClean="0"/>
              <a:t>elülről lefelé ill. oldalról</a:t>
            </a:r>
          </a:p>
          <a:p>
            <a:pPr lvl="1"/>
            <a:r>
              <a:rPr lang="hu-HU" dirty="0" smtClean="0"/>
              <a:t>Opcionális amorf Pt réteg</a:t>
            </a:r>
            <a:endParaRPr lang="hu-H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772" y="1593870"/>
            <a:ext cx="3724288" cy="2617347"/>
          </a:xfrm>
          <a:prstGeom prst="rect">
            <a:avLst/>
          </a:prstGeom>
        </p:spPr>
      </p:pic>
      <p:pic>
        <p:nvPicPr>
          <p:cNvPr id="8" name="pillar_movie_dv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2583" y="4030957"/>
            <a:ext cx="4322892" cy="2437631"/>
          </a:xfrm>
          <a:prstGeom prst="rect">
            <a:avLst/>
          </a:prstGeom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00" y="4005557"/>
            <a:ext cx="2766144" cy="25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8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Mikrooszlop</a:t>
            </a:r>
            <a:r>
              <a:rPr lang="en-GB" dirty="0" smtClean="0"/>
              <a:t> </a:t>
            </a:r>
            <a:r>
              <a:rPr lang="en-GB" dirty="0" err="1" smtClean="0"/>
              <a:t>készítés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701" y="1593870"/>
            <a:ext cx="4368800" cy="4471651"/>
          </a:xfrm>
        </p:spPr>
        <p:txBody>
          <a:bodyPr>
            <a:normAutofit/>
          </a:bodyPr>
          <a:lstStyle/>
          <a:p>
            <a:r>
              <a:rPr lang="en-GB" dirty="0" err="1" smtClean="0"/>
              <a:t>Elődeformált</a:t>
            </a:r>
            <a:r>
              <a:rPr lang="en-GB" dirty="0" smtClean="0"/>
              <a:t> </a:t>
            </a:r>
            <a:r>
              <a:rPr lang="en-GB" dirty="0" err="1" smtClean="0"/>
              <a:t>réz</a:t>
            </a:r>
            <a:r>
              <a:rPr lang="en-GB" dirty="0" smtClean="0"/>
              <a:t> </a:t>
            </a:r>
            <a:r>
              <a:rPr lang="en-GB" dirty="0" err="1" smtClean="0"/>
              <a:t>egykristályból</a:t>
            </a:r>
            <a:endParaRPr lang="en-GB" dirty="0" smtClean="0"/>
          </a:p>
          <a:p>
            <a:r>
              <a:rPr lang="en-GB" dirty="0" err="1" smtClean="0"/>
              <a:t>Kezdeti</a:t>
            </a:r>
            <a:r>
              <a:rPr lang="en-GB" dirty="0" smtClean="0"/>
              <a:t> </a:t>
            </a:r>
            <a:r>
              <a:rPr lang="en-GB" dirty="0" err="1" smtClean="0"/>
              <a:t>diszl</a:t>
            </a:r>
            <a:r>
              <a:rPr lang="en-GB" dirty="0" smtClean="0"/>
              <a:t>. </a:t>
            </a:r>
            <a:r>
              <a:rPr lang="en-GB" dirty="0" err="1" smtClean="0"/>
              <a:t>sűrűség</a:t>
            </a:r>
            <a:r>
              <a:rPr lang="en-GB" dirty="0" smtClean="0"/>
              <a:t>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≈10</a:t>
            </a:r>
            <a:r>
              <a:rPr lang="en-GB" baseline="30000" dirty="0" smtClean="0"/>
              <a:t>14</a:t>
            </a:r>
            <a:r>
              <a:rPr lang="en-GB" dirty="0" smtClean="0"/>
              <a:t> </a:t>
            </a:r>
            <a:r>
              <a:rPr lang="en-GB" dirty="0" smtClean="0"/>
              <a:t>m</a:t>
            </a:r>
            <a:r>
              <a:rPr lang="en-GB" baseline="30000" dirty="0" smtClean="0"/>
              <a:t>-2</a:t>
            </a:r>
            <a:endParaRPr lang="en-GB" dirty="0"/>
          </a:p>
          <a:p>
            <a:r>
              <a:rPr lang="en-GB" dirty="0" err="1" smtClean="0"/>
              <a:t>Oszlop</a:t>
            </a:r>
            <a:r>
              <a:rPr lang="en-GB" dirty="0" smtClean="0"/>
              <a:t> </a:t>
            </a:r>
            <a:r>
              <a:rPr lang="en-GB" dirty="0" err="1" smtClean="0"/>
              <a:t>átmérő</a:t>
            </a:r>
            <a:r>
              <a:rPr lang="en-GB" dirty="0" smtClean="0"/>
              <a:t>: 3 </a:t>
            </a:r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m, </a:t>
            </a:r>
            <a:r>
              <a:rPr lang="en-GB" dirty="0" err="1" smtClean="0"/>
              <a:t>magasság</a:t>
            </a:r>
            <a:r>
              <a:rPr lang="en-GB" dirty="0" smtClean="0"/>
              <a:t>: 9 </a:t>
            </a:r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m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44" y="1655491"/>
            <a:ext cx="3976840" cy="3269304"/>
          </a:xfrm>
          <a:prstGeom prst="rect">
            <a:avLst/>
          </a:prstGeom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lipszis 7"/>
          <p:cNvSpPr/>
          <p:nvPr/>
        </p:nvSpPr>
        <p:spPr>
          <a:xfrm>
            <a:off x="5122864" y="1562143"/>
            <a:ext cx="3456000" cy="3456000"/>
          </a:xfrm>
          <a:prstGeom prst="ellipse">
            <a:avLst/>
          </a:prstGeom>
          <a:solidFill>
            <a:schemeClr val="bg2">
              <a:lumMod val="10000"/>
              <a:lumOff val="90000"/>
              <a:alpha val="45000"/>
            </a:schemeClr>
          </a:solidFill>
          <a:ln w="381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73640" y="2484139"/>
            <a:ext cx="4465644" cy="4113659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  <a:effectLst>
            <a:outerShdw blurRad="635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53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208" y="2017692"/>
            <a:ext cx="2853267" cy="4187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Kísérleti összeállítás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593870"/>
            <a:ext cx="7699375" cy="4471651"/>
          </a:xfrm>
        </p:spPr>
        <p:txBody>
          <a:bodyPr/>
          <a:lstStyle/>
          <a:p>
            <a:r>
              <a:rPr lang="hu-HU" dirty="0" smtClean="0"/>
              <a:t>Összenyomás nanoindenterrel</a:t>
            </a:r>
          </a:p>
          <a:p>
            <a:r>
              <a:rPr lang="hu-HU" dirty="0" smtClean="0"/>
              <a:t>Lapos gyémánt összenyomó fej</a:t>
            </a:r>
          </a:p>
          <a:p>
            <a:r>
              <a:rPr lang="hu-HU" dirty="0" smtClean="0"/>
              <a:t>A műszernek is van egy rugóállandója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362199" y="3787142"/>
            <a:ext cx="2640431" cy="24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 situ </a:t>
            </a:r>
            <a:r>
              <a:rPr lang="hu-HU" dirty="0" smtClean="0"/>
              <a:t>összenyomógép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593870"/>
            <a:ext cx="3568699" cy="4705330"/>
          </a:xfrm>
        </p:spPr>
        <p:txBody>
          <a:bodyPr>
            <a:normAutofit fontScale="92500"/>
          </a:bodyPr>
          <a:lstStyle/>
          <a:p>
            <a:pPr>
              <a:spcBef>
                <a:spcPts val="500"/>
              </a:spcBef>
            </a:pPr>
            <a:r>
              <a:rPr lang="hu-HU" dirty="0"/>
              <a:t>In situ deformáció a SEM-ben</a:t>
            </a:r>
          </a:p>
          <a:p>
            <a:pPr>
              <a:spcBef>
                <a:spcPts val="500"/>
              </a:spcBef>
            </a:pPr>
            <a:r>
              <a:rPr lang="en-US" dirty="0"/>
              <a:t>M</a:t>
            </a:r>
            <a:r>
              <a:rPr lang="hu-HU" dirty="0"/>
              <a:t>érés közben nm-es elmozdulás ill. </a:t>
            </a:r>
            <a:r>
              <a:rPr lang="hu-HU" dirty="0">
                <a:latin typeface="Times"/>
                <a:cs typeface="Times"/>
              </a:rPr>
              <a:t>μ</a:t>
            </a:r>
            <a:r>
              <a:rPr lang="hu-HU" dirty="0"/>
              <a:t>N-os erő pontosság</a:t>
            </a:r>
          </a:p>
          <a:p>
            <a:pPr>
              <a:spcBef>
                <a:spcPts val="500"/>
              </a:spcBef>
            </a:pPr>
            <a:r>
              <a:rPr lang="hu-HU" dirty="0"/>
              <a:t>Maximum 10 </a:t>
            </a:r>
            <a:r>
              <a:rPr lang="hu-HU" dirty="0">
                <a:latin typeface="Times"/>
                <a:cs typeface="Times"/>
              </a:rPr>
              <a:t>μ</a:t>
            </a:r>
            <a:r>
              <a:rPr lang="hu-HU" dirty="0"/>
              <a:t>m elmozdulás és 10 mN erő</a:t>
            </a:r>
          </a:p>
          <a:p>
            <a:pPr>
              <a:spcBef>
                <a:spcPts val="500"/>
              </a:spcBef>
            </a:pPr>
            <a:r>
              <a:rPr lang="hu-HU" dirty="0">
                <a:latin typeface="Times"/>
                <a:cs typeface="Times"/>
              </a:rPr>
              <a:t>μ</a:t>
            </a:r>
            <a:r>
              <a:rPr lang="hu-HU" dirty="0"/>
              <a:t>m-es XY pontosság</a:t>
            </a:r>
          </a:p>
          <a:p>
            <a:pPr>
              <a:spcBef>
                <a:spcPts val="500"/>
              </a:spcBef>
            </a:pPr>
            <a:r>
              <a:rPr lang="hu-HU" dirty="0"/>
              <a:t>Erő- ill. elmozdulás vezérlés</a:t>
            </a:r>
          </a:p>
          <a:p>
            <a:pPr>
              <a:spcBef>
                <a:spcPts val="500"/>
              </a:spcBef>
            </a:pPr>
            <a:r>
              <a:rPr lang="hu-HU" dirty="0"/>
              <a:t>Változtatható rugóállandó (jelenleg 1 mN/</a:t>
            </a:r>
            <a:r>
              <a:rPr lang="hu-HU" dirty="0">
                <a:latin typeface="Times"/>
                <a:cs typeface="Times"/>
              </a:rPr>
              <a:t>μ</a:t>
            </a:r>
            <a:r>
              <a:rPr lang="hu-HU" dirty="0"/>
              <a:t>m)</a:t>
            </a:r>
          </a:p>
          <a:p>
            <a:pPr>
              <a:spcBef>
                <a:spcPts val="500"/>
              </a:spcBef>
            </a:pPr>
            <a:endParaRPr lang="hu-HU" dirty="0"/>
          </a:p>
        </p:txBody>
      </p:sp>
      <p:pic>
        <p:nvPicPr>
          <p:cNvPr id="5" name="Picture 4" descr="DSC_286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3494" r="4953" b="6823"/>
          <a:stretch/>
        </p:blipFill>
        <p:spPr>
          <a:xfrm>
            <a:off x="3987800" y="2196580"/>
            <a:ext cx="4861684" cy="30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Mérőeszköz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Picture 7" descr="in_situ_ru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660" y="3198815"/>
            <a:ext cx="5292100" cy="3542645"/>
          </a:xfrm>
          <a:prstGeom prst="rect">
            <a:avLst/>
          </a:prstGeom>
        </p:spPr>
      </p:pic>
      <p:pic>
        <p:nvPicPr>
          <p:cNvPr id="9" name="Picture 8" descr="in_situ_kapaciti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0" y="1484730"/>
            <a:ext cx="3673366" cy="245903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19615" r="10549" b="12556"/>
          <a:stretch/>
        </p:blipFill>
        <p:spPr>
          <a:xfrm>
            <a:off x="323410" y="1484730"/>
            <a:ext cx="3524538" cy="24483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407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15511</TotalTime>
  <Words>888</Words>
  <Application>Microsoft Macintosh PowerPoint</Application>
  <PresentationFormat>On-screen Show (4:3)</PresentationFormat>
  <Paragraphs>184</Paragraphs>
  <Slides>33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Capital</vt:lpstr>
      <vt:lpstr>Equation</vt:lpstr>
      <vt:lpstr>Microsoft Equation</vt:lpstr>
      <vt:lpstr>Mikrooszlopok deformációs tulajdonságai  Ispánovity Péter Dusán</vt:lpstr>
      <vt:lpstr>Tartalom</vt:lpstr>
      <vt:lpstr>Nagy felbontású csavarás</vt:lpstr>
      <vt:lpstr>Akusztikus emisszió</vt:lpstr>
      <vt:lpstr>Minták faragása FIB-bel</vt:lpstr>
      <vt:lpstr>Mikrooszlop készítés</vt:lpstr>
      <vt:lpstr>Kísérleti összeállítás</vt:lpstr>
      <vt:lpstr>In situ összenyomógép</vt:lpstr>
      <vt:lpstr>Mérőeszköz</vt:lpstr>
      <vt:lpstr>Mérőeszköz</vt:lpstr>
      <vt:lpstr>Oszlopok összenyomása</vt:lpstr>
      <vt:lpstr>Orientáció szerepe</vt:lpstr>
      <vt:lpstr>Deformációs görbék</vt:lpstr>
      <vt:lpstr>Szemcsehatárok</vt:lpstr>
      <vt:lpstr>Méreteffektusok</vt:lpstr>
      <vt:lpstr>Alakítási keményedés</vt:lpstr>
      <vt:lpstr>Kicsi vagy elődeformált minták</vt:lpstr>
      <vt:lpstr>Szemcsehatár szerepe</vt:lpstr>
      <vt:lpstr>Műszer oldalirányú merevsége</vt:lpstr>
      <vt:lpstr>Diszlokáció lavinák</vt:lpstr>
      <vt:lpstr>Földrengések</vt:lpstr>
      <vt:lpstr>3D diszlokáció dinamika</vt:lpstr>
      <vt:lpstr>Levágás skálázása</vt:lpstr>
      <vt:lpstr>Leggyengébb láncszem modell</vt:lpstr>
      <vt:lpstr>Plaszticitás sejtautomata modellje</vt:lpstr>
      <vt:lpstr>SA algoritmus</vt:lpstr>
      <vt:lpstr>Feszültség-deformációs görbék</vt:lpstr>
      <vt:lpstr>Lavinaviselkedés</vt:lpstr>
      <vt:lpstr>Mikrooszlop összenyomás</vt:lpstr>
      <vt:lpstr>Átlagos viselkedés</vt:lpstr>
      <vt:lpstr>Átlagos viselkedés</vt:lpstr>
      <vt:lpstr>Feszültségek eloszlása</vt:lpstr>
      <vt:lpstr>Szórás változása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Dusán Ispánovity</dc:creator>
  <cp:lastModifiedBy>Péter Dusán Ispánovity</cp:lastModifiedBy>
  <cp:revision>246</cp:revision>
  <cp:lastPrinted>2015-04-14T15:36:05Z</cp:lastPrinted>
  <dcterms:created xsi:type="dcterms:W3CDTF">2013-09-15T13:45:02Z</dcterms:created>
  <dcterms:modified xsi:type="dcterms:W3CDTF">2015-04-15T06:39:26Z</dcterms:modified>
</cp:coreProperties>
</file>