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8" autoAdjust="0"/>
    <p:restoredTop sz="90880" autoAdjust="0"/>
  </p:normalViewPr>
  <p:slideViewPr>
    <p:cSldViewPr snapToGrid="0" snapToObjects="1">
      <p:cViewPr>
        <p:scale>
          <a:sx n="112" d="100"/>
          <a:sy n="112" d="100"/>
        </p:scale>
        <p:origin x="-176" y="5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DAE48-AA22-744E-8886-CCF507B5F153}" type="datetimeFigureOut">
              <a:rPr lang="en-US" smtClean="0"/>
              <a:t>12/10/15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A1A12-3CAF-3C49-BCC4-AC562411D4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1893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27446" y="411480"/>
            <a:ext cx="8851109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23950"/>
            <a:ext cx="7954037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429000"/>
            <a:ext cx="7954037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1553" y="6122895"/>
            <a:ext cx="23114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08700" y="6122894"/>
            <a:ext cx="31369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40250" y="6122895"/>
            <a:ext cx="8255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8120" y="173699"/>
            <a:ext cx="950976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11" y="1694329"/>
            <a:ext cx="3259006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012" y="609601"/>
            <a:ext cx="44577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411" y="2672323"/>
            <a:ext cx="3259006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82300" y="310123"/>
            <a:ext cx="3682073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8120" y="173699"/>
            <a:ext cx="950976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691640"/>
            <a:ext cx="3259074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00106" y="612775"/>
            <a:ext cx="44577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548" y="2670048"/>
            <a:ext cx="3259074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8120" y="173699"/>
            <a:ext cx="950976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4287820"/>
            <a:ext cx="8690475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6043" y="331694"/>
            <a:ext cx="9123426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548" y="5271248"/>
            <a:ext cx="8690475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98120" y="173699"/>
            <a:ext cx="950976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8120" y="173699"/>
            <a:ext cx="950976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7350" y="609601"/>
            <a:ext cx="1534458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08" y="609601"/>
            <a:ext cx="6803092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8120" y="173699"/>
            <a:ext cx="950976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47157" y="1228124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2" y="244159"/>
            <a:ext cx="7957476" cy="951245"/>
          </a:xfrm>
        </p:spPr>
        <p:txBody>
          <a:bodyPr/>
          <a:lstStyle>
            <a:lvl1pPr algn="l">
              <a:defRPr/>
            </a:lvl1pPr>
          </a:lstStyle>
          <a:p>
            <a:r>
              <a:rPr lang="hu-HU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122" y="1593871"/>
            <a:ext cx="7957477" cy="447165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7446" y="411480"/>
            <a:ext cx="8851109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122" y="3442448"/>
            <a:ext cx="7957476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122" y="5029200"/>
            <a:ext cx="7957476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6697" y="6122895"/>
            <a:ext cx="23114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08700" y="6124401"/>
            <a:ext cx="31369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89534" y="533401"/>
            <a:ext cx="8489442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8120" y="173699"/>
            <a:ext cx="950976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2" y="1371600"/>
            <a:ext cx="7957476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2" y="3134567"/>
            <a:ext cx="7957476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98120" y="173699"/>
            <a:ext cx="950976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120" y="2147889"/>
            <a:ext cx="386334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49" y="2147889"/>
            <a:ext cx="386334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8120" y="173699"/>
            <a:ext cx="950976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993" y="1708991"/>
            <a:ext cx="386334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993" y="2590801"/>
            <a:ext cx="386334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57667" y="1708991"/>
            <a:ext cx="386334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57667" y="2590801"/>
            <a:ext cx="386334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8120" y="173699"/>
            <a:ext cx="950976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8120" y="173699"/>
            <a:ext cx="950976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8120" y="173699"/>
            <a:ext cx="950976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11" y="1169892"/>
            <a:ext cx="3259006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012" y="609601"/>
            <a:ext cx="44577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411" y="2147889"/>
            <a:ext cx="3259006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122" y="244158"/>
            <a:ext cx="7957476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2" y="2133601"/>
            <a:ext cx="7957477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hu-H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160" y="6371592"/>
            <a:ext cx="23114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hu-HU" noProof="0" smtClean="0"/>
              <a:t>12/10/15</a:t>
            </a:fld>
            <a:endParaRPr lang="hu-H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55410" y="6371591"/>
            <a:ext cx="31369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hu-H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0" y="6356351"/>
            <a:ext cx="8255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hu-HU" noProof="0" smtClean="0"/>
              <a:t>‹#›</a:t>
            </a:fld>
            <a:endParaRPr lang="hu-H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Gill Sans"/>
          <a:ea typeface="+mn-ea"/>
          <a:cs typeface="Gill San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Gill Sans"/>
          <a:ea typeface="+mn-ea"/>
          <a:cs typeface="Gill San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Gill Sans"/>
          <a:ea typeface="+mn-ea"/>
          <a:cs typeface="Gill San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Gill Sans"/>
          <a:ea typeface="+mn-ea"/>
          <a:cs typeface="Gill San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Gill Sans"/>
          <a:ea typeface="+mn-ea"/>
          <a:cs typeface="Gill San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2" y="1768494"/>
            <a:ext cx="7957476" cy="1676400"/>
          </a:xfrm>
        </p:spPr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A </a:t>
            </a:r>
            <a:r>
              <a:rPr lang="en-US" dirty="0" err="1" smtClean="0">
                <a:latin typeface="Gill Sans"/>
                <a:cs typeface="Gill Sans"/>
              </a:rPr>
              <a:t>gumi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US" dirty="0" err="1" smtClean="0">
                <a:latin typeface="Gill Sans"/>
                <a:cs typeface="Gill Sans"/>
              </a:rPr>
              <a:t>fizikája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Gill Sans"/>
              <a:cs typeface="Gill Sans"/>
            </a:endParaRPr>
          </a:p>
          <a:p>
            <a:endParaRPr lang="en-US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987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Szilárd testek esetén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122" y="2217571"/>
            <a:ext cx="8436215" cy="3985519"/>
          </a:xfrm>
        </p:spPr>
        <p:txBody>
          <a:bodyPr/>
          <a:lstStyle/>
          <a:p>
            <a:r>
              <a:rPr lang="hu-HU" dirty="0" smtClean="0"/>
              <a:t>Szilárd anyagokra: </a:t>
            </a:r>
          </a:p>
          <a:p>
            <a:r>
              <a:rPr lang="hu-HU" dirty="0" smtClean="0"/>
              <a:t>Kristályos anyagok esetén az entrópiában a konfigurációs járulék elhanyagolható a termikus mellett</a:t>
            </a:r>
          </a:p>
          <a:p>
            <a:pPr lvl="1"/>
            <a:r>
              <a:rPr lang="en-US" dirty="0" smtClean="0"/>
              <a:t>H</a:t>
            </a:r>
            <a:r>
              <a:rPr lang="hu-HU" dirty="0" smtClean="0"/>
              <a:t>őtágulás ill. lineáris rugalmasságtan</a:t>
            </a:r>
          </a:p>
          <a:p>
            <a:r>
              <a:rPr lang="hu-HU" dirty="0" smtClean="0"/>
              <a:t>Polimerekben pedig a termikus állandó, és a konfigurációs tagnak jelentős a változása</a:t>
            </a:r>
            <a:endParaRPr lang="hu-HU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24" y="2172211"/>
            <a:ext cx="16637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29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8070"/>
          <a:stretch/>
        </p:blipFill>
        <p:spPr>
          <a:xfrm>
            <a:off x="7837804" y="1378411"/>
            <a:ext cx="1548354" cy="3731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Szabad lánc modell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54" y="1457791"/>
            <a:ext cx="8308956" cy="4836033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Gill Sans MT"/>
                <a:cs typeface="Gill Sans MT"/>
              </a:rPr>
              <a:t>Számoljuk ki az entrópiát egy egyszerű polimer modellen</a:t>
            </a:r>
          </a:p>
          <a:p>
            <a:pPr lvl="1"/>
            <a:r>
              <a:rPr lang="hu-HU" dirty="0" smtClean="0">
                <a:latin typeface="Gill Sans MT"/>
                <a:cs typeface="Gill Sans MT"/>
              </a:rPr>
              <a:t>1D szabad lánc modell</a:t>
            </a:r>
          </a:p>
          <a:p>
            <a:pPr lvl="1"/>
            <a:r>
              <a:rPr lang="en-US" dirty="0" smtClean="0">
                <a:latin typeface="Gill Sans MT"/>
                <a:cs typeface="Gill Sans MT"/>
              </a:rPr>
              <a:t>L</a:t>
            </a:r>
            <a:r>
              <a:rPr lang="hu-HU" dirty="0" smtClean="0">
                <a:latin typeface="Gill Sans MT"/>
                <a:cs typeface="Gill Sans MT"/>
              </a:rPr>
              <a:t>áncszemek száma: </a:t>
            </a:r>
            <a:r>
              <a:rPr lang="hu-HU" i="1" dirty="0" smtClean="0">
                <a:latin typeface="Gill Sans MT"/>
                <a:cs typeface="Gill Sans MT"/>
              </a:rPr>
              <a:t>n</a:t>
            </a:r>
          </a:p>
          <a:p>
            <a:pPr lvl="1"/>
            <a:r>
              <a:rPr lang="hu-HU" dirty="0" smtClean="0">
                <a:latin typeface="Gill Sans MT"/>
                <a:cs typeface="Gill Sans MT"/>
              </a:rPr>
              <a:t>Láncszemek hossza: </a:t>
            </a:r>
            <a:r>
              <a:rPr lang="hu-HU" i="1" dirty="0" smtClean="0">
                <a:latin typeface="Gill Sans MT"/>
                <a:cs typeface="Gill Sans MT"/>
              </a:rPr>
              <a:t>a</a:t>
            </a:r>
            <a:endParaRPr lang="hu-HU" dirty="0" smtClean="0">
              <a:latin typeface="Gill Sans MT"/>
              <a:cs typeface="Gill Sans MT"/>
            </a:endParaRPr>
          </a:p>
          <a:p>
            <a:pPr lvl="1"/>
            <a:r>
              <a:rPr lang="hu-HU" dirty="0" smtClean="0">
                <a:latin typeface="Gill Sans MT"/>
                <a:cs typeface="Gill Sans MT"/>
              </a:rPr>
              <a:t>Ebből fölfelé áll: </a:t>
            </a:r>
            <a:r>
              <a:rPr lang="hu-HU" i="1" dirty="0" smtClean="0">
                <a:latin typeface="Gill Sans MT"/>
                <a:cs typeface="Gill Sans MT"/>
              </a:rPr>
              <a:t>i</a:t>
            </a:r>
            <a:endParaRPr lang="hu-HU" dirty="0" smtClean="0">
              <a:latin typeface="Gill Sans MT"/>
              <a:cs typeface="Gill Sans MT"/>
            </a:endParaRPr>
          </a:p>
          <a:p>
            <a:pPr lvl="1"/>
            <a:r>
              <a:rPr lang="hu-HU" dirty="0" smtClean="0">
                <a:latin typeface="Gill Sans MT"/>
                <a:cs typeface="Gill Sans MT"/>
              </a:rPr>
              <a:t>A lánc hossza: </a:t>
            </a:r>
            <a:r>
              <a:rPr lang="hu-HU" i="1" dirty="0" smtClean="0">
                <a:latin typeface="Gill Sans MT"/>
                <a:cs typeface="Gill Sans MT"/>
              </a:rPr>
              <a:t>l = </a:t>
            </a:r>
            <a:r>
              <a:rPr lang="hu-HU" dirty="0" smtClean="0">
                <a:latin typeface="Gill Sans MT"/>
                <a:cs typeface="Gill Sans MT"/>
              </a:rPr>
              <a:t>[</a:t>
            </a:r>
            <a:r>
              <a:rPr lang="hu-HU" i="1" dirty="0" smtClean="0">
                <a:latin typeface="Gill Sans MT"/>
                <a:cs typeface="Gill Sans MT"/>
              </a:rPr>
              <a:t>i-</a:t>
            </a:r>
            <a:r>
              <a:rPr lang="hu-HU" dirty="0" smtClean="0">
                <a:latin typeface="Gill Sans MT"/>
                <a:cs typeface="Gill Sans MT"/>
              </a:rPr>
              <a:t>(</a:t>
            </a:r>
            <a:r>
              <a:rPr lang="hu-HU" i="1" dirty="0" smtClean="0">
                <a:latin typeface="Gill Sans MT"/>
                <a:cs typeface="Gill Sans MT"/>
              </a:rPr>
              <a:t>n-i</a:t>
            </a:r>
            <a:r>
              <a:rPr lang="hu-HU" dirty="0" smtClean="0">
                <a:latin typeface="Gill Sans MT"/>
                <a:cs typeface="Gill Sans MT"/>
              </a:rPr>
              <a:t>)]</a:t>
            </a:r>
            <a:r>
              <a:rPr lang="hu-HU" i="1" dirty="0" smtClean="0">
                <a:latin typeface="Gill Sans MT"/>
                <a:cs typeface="Gill Sans MT"/>
              </a:rPr>
              <a:t>a = </a:t>
            </a:r>
            <a:r>
              <a:rPr lang="hu-HU" dirty="0" smtClean="0">
                <a:latin typeface="Gill Sans MT"/>
                <a:cs typeface="Gill Sans MT"/>
              </a:rPr>
              <a:t>(</a:t>
            </a:r>
            <a:r>
              <a:rPr lang="hu-HU" i="1" dirty="0" smtClean="0">
                <a:latin typeface="Gill Sans MT"/>
                <a:cs typeface="Gill Sans MT"/>
              </a:rPr>
              <a:t>2i-n</a:t>
            </a:r>
            <a:r>
              <a:rPr lang="hu-HU" dirty="0" smtClean="0">
                <a:latin typeface="Gill Sans MT"/>
                <a:cs typeface="Gill Sans MT"/>
              </a:rPr>
              <a:t>)</a:t>
            </a:r>
            <a:r>
              <a:rPr lang="hu-HU" i="1" dirty="0" smtClean="0">
                <a:latin typeface="Gill Sans MT"/>
                <a:cs typeface="Gill Sans MT"/>
              </a:rPr>
              <a:t>a</a:t>
            </a:r>
          </a:p>
          <a:p>
            <a:pPr lvl="1"/>
            <a:r>
              <a:rPr lang="hu-HU" dirty="0" smtClean="0">
                <a:latin typeface="Gill Sans MT"/>
                <a:cs typeface="Gill Sans MT"/>
              </a:rPr>
              <a:t>Innen: </a:t>
            </a:r>
            <a:r>
              <a:rPr lang="hu-HU" i="1" dirty="0" smtClean="0">
                <a:latin typeface="Gill Sans MT"/>
                <a:cs typeface="Gill Sans MT"/>
              </a:rPr>
              <a:t>i</a:t>
            </a:r>
            <a:r>
              <a:rPr lang="hu-HU" dirty="0" smtClean="0">
                <a:latin typeface="Gill Sans MT"/>
                <a:cs typeface="Gill Sans MT"/>
              </a:rPr>
              <a:t>(</a:t>
            </a:r>
            <a:r>
              <a:rPr lang="hu-HU" i="1" dirty="0" smtClean="0">
                <a:latin typeface="Gill Sans MT"/>
                <a:cs typeface="Gill Sans MT"/>
              </a:rPr>
              <a:t>l</a:t>
            </a:r>
            <a:r>
              <a:rPr lang="hu-HU" dirty="0" smtClean="0">
                <a:latin typeface="Gill Sans MT"/>
                <a:cs typeface="Gill Sans MT"/>
              </a:rPr>
              <a:t>)</a:t>
            </a:r>
            <a:r>
              <a:rPr lang="hu-HU" i="1" dirty="0" smtClean="0">
                <a:latin typeface="Gill Sans MT"/>
                <a:cs typeface="Gill Sans MT"/>
              </a:rPr>
              <a:t> = </a:t>
            </a:r>
            <a:r>
              <a:rPr lang="hu-HU" dirty="0" smtClean="0">
                <a:latin typeface="Gill Sans MT"/>
                <a:cs typeface="Gill Sans MT"/>
              </a:rPr>
              <a:t>(</a:t>
            </a:r>
            <a:r>
              <a:rPr lang="hu-HU" i="1" dirty="0" smtClean="0">
                <a:latin typeface="Gill Sans MT"/>
                <a:cs typeface="Gill Sans MT"/>
              </a:rPr>
              <a:t>n+l/a</a:t>
            </a:r>
            <a:r>
              <a:rPr lang="hu-HU" dirty="0" smtClean="0">
                <a:latin typeface="Gill Sans MT"/>
                <a:cs typeface="Gill Sans MT"/>
              </a:rPr>
              <a:t>)</a:t>
            </a:r>
            <a:r>
              <a:rPr lang="hu-HU" i="1" dirty="0" smtClean="0">
                <a:latin typeface="Gill Sans MT"/>
                <a:cs typeface="Gill Sans MT"/>
              </a:rPr>
              <a:t>/2</a:t>
            </a:r>
          </a:p>
          <a:p>
            <a:pPr lvl="1"/>
            <a:r>
              <a:rPr lang="hu-HU" dirty="0" smtClean="0">
                <a:latin typeface="Gill Sans MT"/>
                <a:cs typeface="Gill Sans MT"/>
              </a:rPr>
              <a:t>Az </a:t>
            </a:r>
            <a:r>
              <a:rPr lang="hu-HU" i="1" dirty="0" smtClean="0">
                <a:latin typeface="Gill Sans MT"/>
                <a:cs typeface="Gill Sans MT"/>
              </a:rPr>
              <a:t>l</a:t>
            </a:r>
            <a:r>
              <a:rPr lang="hu-HU" dirty="0" smtClean="0">
                <a:latin typeface="Gill Sans MT"/>
                <a:cs typeface="Gill Sans MT"/>
              </a:rPr>
              <a:t> hosszúságot megvalósító mikroállapotok száma:</a:t>
            </a:r>
          </a:p>
          <a:p>
            <a:pPr lvl="1"/>
            <a:endParaRPr lang="hu-HU" dirty="0">
              <a:latin typeface="Gill Sans MT"/>
              <a:cs typeface="Gill Sans MT"/>
            </a:endParaRPr>
          </a:p>
          <a:p>
            <a:pPr lvl="1"/>
            <a:endParaRPr lang="hu-HU" dirty="0" smtClean="0">
              <a:latin typeface="Gill Sans MT"/>
              <a:cs typeface="Gill Sans MT"/>
            </a:endParaRPr>
          </a:p>
          <a:p>
            <a:pPr lvl="1"/>
            <a:r>
              <a:rPr lang="hu-HU" dirty="0" smtClean="0">
                <a:latin typeface="Gill Sans MT"/>
                <a:cs typeface="Gill Sans MT"/>
              </a:rPr>
              <a:t>A konfigurációs entrópia: </a:t>
            </a:r>
          </a:p>
          <a:p>
            <a:pPr lvl="1"/>
            <a:endParaRPr lang="hu-HU" dirty="0">
              <a:latin typeface="Gill Sans MT"/>
              <a:cs typeface="Gill Sans MT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13" y="5502303"/>
            <a:ext cx="4381500" cy="698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62" y="4891505"/>
            <a:ext cx="3276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08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Szabad lánc modell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965" y="1593871"/>
            <a:ext cx="8765017" cy="4722633"/>
          </a:xfrm>
        </p:spPr>
        <p:txBody>
          <a:bodyPr/>
          <a:lstStyle/>
          <a:p>
            <a:r>
              <a:rPr lang="hu-HU" dirty="0" smtClean="0"/>
              <a:t>3D ben egy lánc esetén:</a:t>
            </a:r>
          </a:p>
          <a:p>
            <a:r>
              <a:rPr lang="hu-HU" dirty="0" smtClean="0"/>
              <a:t>Sok lánc esetén egységnyi térfogatra:</a:t>
            </a:r>
          </a:p>
          <a:p>
            <a:r>
              <a:rPr lang="hu-HU" dirty="0" smtClean="0"/>
              <a:t>Egy (</a:t>
            </a:r>
            <a:r>
              <a:rPr lang="hu-HU" i="1" dirty="0" smtClean="0"/>
              <a:t>L</a:t>
            </a:r>
            <a:r>
              <a:rPr lang="hu-HU" dirty="0" smtClean="0"/>
              <a:t>1,</a:t>
            </a:r>
            <a:r>
              <a:rPr lang="hu-HU" i="1" dirty="0" smtClean="0"/>
              <a:t>L</a:t>
            </a:r>
            <a:r>
              <a:rPr lang="hu-HU" dirty="0" smtClean="0"/>
              <a:t>2,</a:t>
            </a:r>
            <a:r>
              <a:rPr lang="hu-HU" i="1" dirty="0" smtClean="0"/>
              <a:t>L</a:t>
            </a:r>
            <a:r>
              <a:rPr lang="hu-HU" dirty="0" smtClean="0"/>
              <a:t>3) oldalélű téglatest alakú minta deformáció hatására átmegy egy (</a:t>
            </a:r>
            <a:r>
              <a:rPr lang="hu-HU" dirty="0" smtClean="0">
                <a:latin typeface="Times"/>
                <a:cs typeface="Times"/>
              </a:rPr>
              <a:t>λ</a:t>
            </a:r>
            <a:r>
              <a:rPr lang="hu-HU" baseline="-25000" dirty="0" smtClean="0"/>
              <a:t>1</a:t>
            </a:r>
            <a:r>
              <a:rPr lang="hu-HU" i="1" dirty="0" smtClean="0"/>
              <a:t>L</a:t>
            </a:r>
            <a:r>
              <a:rPr lang="hu-HU" baseline="-25000" dirty="0" smtClean="0"/>
              <a:t>1</a:t>
            </a:r>
            <a:r>
              <a:rPr lang="hu-HU" dirty="0" smtClean="0"/>
              <a:t>,</a:t>
            </a:r>
            <a:r>
              <a:rPr lang="hu-HU" dirty="0">
                <a:latin typeface="Times"/>
                <a:cs typeface="Times"/>
              </a:rPr>
              <a:t> </a:t>
            </a:r>
            <a:r>
              <a:rPr lang="hu-HU" dirty="0" smtClean="0">
                <a:latin typeface="Times"/>
                <a:cs typeface="Times"/>
              </a:rPr>
              <a:t>λ</a:t>
            </a:r>
            <a:r>
              <a:rPr lang="hu-HU" baseline="-25000" dirty="0" smtClean="0"/>
              <a:t>2</a:t>
            </a:r>
            <a:r>
              <a:rPr lang="hu-HU" i="1" dirty="0" smtClean="0"/>
              <a:t>L</a:t>
            </a:r>
            <a:r>
              <a:rPr lang="hu-HU" baseline="-25000" dirty="0" smtClean="0"/>
              <a:t>2</a:t>
            </a:r>
            <a:r>
              <a:rPr lang="hu-HU" dirty="0" smtClean="0"/>
              <a:t>,</a:t>
            </a:r>
            <a:r>
              <a:rPr lang="hu-HU" dirty="0">
                <a:latin typeface="Times"/>
                <a:cs typeface="Times"/>
              </a:rPr>
              <a:t> </a:t>
            </a:r>
            <a:r>
              <a:rPr lang="hu-HU" dirty="0" smtClean="0">
                <a:latin typeface="Times"/>
                <a:cs typeface="Times"/>
              </a:rPr>
              <a:t>λ</a:t>
            </a:r>
            <a:r>
              <a:rPr lang="hu-HU" baseline="-25000" dirty="0" smtClean="0"/>
              <a:t>3</a:t>
            </a:r>
            <a:r>
              <a:rPr lang="hu-HU" i="1" dirty="0" smtClean="0"/>
              <a:t>L</a:t>
            </a:r>
            <a:r>
              <a:rPr lang="hu-HU" baseline="-25000" dirty="0" smtClean="0"/>
              <a:t>3</a:t>
            </a:r>
            <a:r>
              <a:rPr lang="hu-HU" dirty="0" smtClean="0"/>
              <a:t>) téglalapba. </a:t>
            </a:r>
            <a:r>
              <a:rPr lang="hu-HU" dirty="0"/>
              <a:t>E</a:t>
            </a:r>
            <a:r>
              <a:rPr lang="hu-HU" dirty="0" smtClean="0"/>
              <a:t>kkor az entrópia növekmény:</a:t>
            </a:r>
          </a:p>
          <a:p>
            <a:endParaRPr lang="hu-HU" dirty="0"/>
          </a:p>
          <a:p>
            <a:r>
              <a:rPr lang="hu-HU" dirty="0" smtClean="0"/>
              <a:t>A teljes entrópia: 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746" y="1525966"/>
            <a:ext cx="2489200" cy="622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60" y="2138338"/>
            <a:ext cx="2235200" cy="622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560" y="3779990"/>
            <a:ext cx="3124200" cy="8128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8" y="5195670"/>
            <a:ext cx="67310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86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809890" y="3745894"/>
            <a:ext cx="5593788" cy="2834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feszültség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Gill Sans MT"/>
                <a:cs typeface="Gill Sans MT"/>
              </a:rPr>
              <a:t>A tengely irányú feszültségek:</a:t>
            </a:r>
          </a:p>
          <a:p>
            <a:endParaRPr lang="hu-HU" dirty="0">
              <a:latin typeface="Gill Sans MT"/>
              <a:cs typeface="Gill Sans MT"/>
            </a:endParaRPr>
          </a:p>
          <a:p>
            <a:r>
              <a:rPr lang="hu-HU" dirty="0" smtClean="0">
                <a:latin typeface="Gill Sans MT"/>
                <a:cs typeface="Gill Sans MT"/>
              </a:rPr>
              <a:t>Egytengelyű nyújtás esetén:</a:t>
            </a:r>
          </a:p>
          <a:p>
            <a:r>
              <a:rPr lang="hu-HU" dirty="0" smtClean="0">
                <a:latin typeface="Gill Sans MT"/>
                <a:cs typeface="Gill Sans MT"/>
              </a:rPr>
              <a:t>A térfogat közel állandó:</a:t>
            </a:r>
          </a:p>
          <a:p>
            <a:r>
              <a:rPr lang="hu-HU" dirty="0" smtClean="0">
                <a:latin typeface="Gill Sans MT"/>
                <a:cs typeface="Gill Sans MT"/>
              </a:rPr>
              <a:t>Innen: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40" y="2104181"/>
            <a:ext cx="5359400" cy="635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12" y="2980221"/>
            <a:ext cx="2463800" cy="254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54" y="3581253"/>
            <a:ext cx="4013200" cy="2540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42" y="4697546"/>
            <a:ext cx="24003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24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Üvegesedési hőmérséklet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53" y="1425167"/>
            <a:ext cx="4202113" cy="5072781"/>
          </a:xfrm>
        </p:spPr>
        <p:txBody>
          <a:bodyPr>
            <a:normAutofit/>
          </a:bodyPr>
          <a:lstStyle/>
          <a:p>
            <a:r>
              <a:rPr lang="hu-HU" dirty="0" smtClean="0"/>
              <a:t>Tg alatt a lánc nem tud forogni, ezért a gumi rideggé válik.</a:t>
            </a:r>
          </a:p>
          <a:p>
            <a:r>
              <a:rPr lang="hu-HU" dirty="0" smtClean="0"/>
              <a:t>A deformációt ekkor a kötések megnyúlása okozza</a:t>
            </a:r>
          </a:p>
          <a:p>
            <a:pPr lvl="1"/>
            <a:r>
              <a:rPr lang="en-US" dirty="0" smtClean="0"/>
              <a:t>N</a:t>
            </a:r>
            <a:r>
              <a:rPr lang="hu-HU" dirty="0" smtClean="0"/>
              <a:t>agyon nagy modulusz</a:t>
            </a:r>
          </a:p>
          <a:p>
            <a:r>
              <a:rPr lang="hu-HU" dirty="0" smtClean="0"/>
              <a:t>Az anyag rideggé válik</a:t>
            </a:r>
          </a:p>
          <a:p>
            <a:r>
              <a:rPr lang="hu-HU" dirty="0" smtClean="0"/>
              <a:t>Téli gumi, nyári gumi</a:t>
            </a:r>
          </a:p>
          <a:p>
            <a:r>
              <a:rPr lang="hu-HU" dirty="0" smtClean="0"/>
              <a:t>Lassú relaxáció minden esetben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133153" y="1598458"/>
            <a:ext cx="4002273" cy="459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8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379" y="1916497"/>
            <a:ext cx="4145659" cy="3311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Damil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48" y="1593871"/>
            <a:ext cx="4921109" cy="4471651"/>
          </a:xfrm>
        </p:spPr>
        <p:txBody>
          <a:bodyPr/>
          <a:lstStyle/>
          <a:p>
            <a:r>
              <a:rPr lang="hu-HU" dirty="0" smtClean="0"/>
              <a:t>Nylon polimerszálakból épül fel</a:t>
            </a:r>
          </a:p>
          <a:p>
            <a:r>
              <a:rPr lang="hu-HU" dirty="0" smtClean="0"/>
              <a:t>Kristályos és amorf részek</a:t>
            </a:r>
          </a:p>
          <a:p>
            <a:r>
              <a:rPr lang="hu-HU" dirty="0" smtClean="0"/>
              <a:t>Nagy teherbírás, de szükség esetén kis mértékig plasztikusan deformálható</a:t>
            </a:r>
          </a:p>
          <a:p>
            <a:r>
              <a:rPr lang="hu-HU" dirty="0" smtClean="0"/>
              <a:t>Üvegesedési hőmérséklet kb. 50 °C</a:t>
            </a:r>
            <a:endParaRPr lang="hu-H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22" y="4727434"/>
            <a:ext cx="5386007" cy="16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Bevezetés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82" y="1593872"/>
            <a:ext cx="6817861" cy="2035806"/>
          </a:xfrm>
        </p:spPr>
        <p:txBody>
          <a:bodyPr/>
          <a:lstStyle/>
          <a:p>
            <a:r>
              <a:rPr lang="hu-HU" dirty="0" smtClean="0"/>
              <a:t>Rendkívül rugalmas – akár 1000%-os deformáció</a:t>
            </a:r>
          </a:p>
          <a:p>
            <a:r>
              <a:rPr lang="hu-HU" dirty="0" smtClean="0"/>
              <a:t>Olcsó előállítás</a:t>
            </a:r>
          </a:p>
          <a:p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94" r="21896"/>
          <a:stretch/>
        </p:blipFill>
        <p:spPr>
          <a:xfrm>
            <a:off x="7608443" y="1380163"/>
            <a:ext cx="1825572" cy="2297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82" y="3934169"/>
            <a:ext cx="2316293" cy="2340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687" y="3629678"/>
            <a:ext cx="5227261" cy="294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5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Előállítás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321" y="1593871"/>
            <a:ext cx="5590107" cy="4471651"/>
          </a:xfrm>
        </p:spPr>
        <p:txBody>
          <a:bodyPr/>
          <a:lstStyle/>
          <a:p>
            <a:r>
              <a:rPr lang="hu-HU" dirty="0" smtClean="0"/>
              <a:t>Gumifából kaucsuk</a:t>
            </a:r>
          </a:p>
          <a:p>
            <a:pPr lvl="1"/>
            <a:r>
              <a:rPr lang="en-US" dirty="0" smtClean="0"/>
              <a:t>S</a:t>
            </a:r>
            <a:r>
              <a:rPr lang="hu-HU" dirty="0" smtClean="0"/>
              <a:t>zárítással az izoprén molekulák poliizoprén szálakká állnak össze</a:t>
            </a:r>
          </a:p>
          <a:p>
            <a:r>
              <a:rPr lang="hu-HU" dirty="0" smtClean="0"/>
              <a:t>A kaucsuk egy rugalmas, de viszkózus anyag. Ez utóbbi miatt gyakorlatilag használhatatlan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592" y="1394847"/>
            <a:ext cx="2407414" cy="3669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076" y="5166746"/>
            <a:ext cx="4976930" cy="1352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122" y="5166746"/>
            <a:ext cx="1916032" cy="121248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423021" y="5464858"/>
            <a:ext cx="714355" cy="4195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859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Kaucsuk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70" t="6598" r="5963" b="8114"/>
          <a:stretch/>
        </p:blipFill>
        <p:spPr>
          <a:xfrm>
            <a:off x="5601446" y="3095880"/>
            <a:ext cx="3631475" cy="3473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612"/>
          <a:stretch/>
        </p:blipFill>
        <p:spPr>
          <a:xfrm>
            <a:off x="569328" y="3186603"/>
            <a:ext cx="1811854" cy="3382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1745" t="19051" b="15805"/>
          <a:stretch/>
        </p:blipFill>
        <p:spPr>
          <a:xfrm rot="5400000">
            <a:off x="2335127" y="3629525"/>
            <a:ext cx="3382790" cy="24969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371" y="1593872"/>
            <a:ext cx="8696984" cy="1592732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Gill Sans MT"/>
                <a:cs typeface="Gill Sans MT"/>
              </a:rPr>
              <a:t>A polimer láncok feltekerednek, és másodrendű kötésekkel kapcsolódnak egymáshoz</a:t>
            </a:r>
          </a:p>
          <a:p>
            <a:r>
              <a:rPr lang="hu-HU" dirty="0">
                <a:latin typeface="Gill Sans MT"/>
                <a:cs typeface="Gill Sans MT"/>
              </a:rPr>
              <a:t>K</a:t>
            </a:r>
            <a:r>
              <a:rPr lang="hu-HU" dirty="0" smtClean="0">
                <a:latin typeface="Gill Sans MT"/>
                <a:cs typeface="Gill Sans MT"/>
              </a:rPr>
              <a:t>ülső erő hatására a láncok elcsúsznak egymáson</a:t>
            </a:r>
          </a:p>
        </p:txBody>
      </p:sp>
    </p:spTree>
    <p:extLst>
      <p:ext uri="{BB962C8B-B14F-4D97-AF65-F5344CB8AC3E}">
        <p14:creationId xmlns:p14="http://schemas.microsoft.com/office/powerpoint/2010/main" val="256377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Vulkanizálás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512" y="1461397"/>
            <a:ext cx="5918967" cy="2382939"/>
          </a:xfrm>
        </p:spPr>
        <p:txBody>
          <a:bodyPr/>
          <a:lstStyle/>
          <a:p>
            <a:r>
              <a:rPr lang="en-US" dirty="0"/>
              <a:t>Charles </a:t>
            </a:r>
            <a:r>
              <a:rPr lang="en-US" dirty="0" smtClean="0"/>
              <a:t>Goodyear (1844)</a:t>
            </a:r>
          </a:p>
          <a:p>
            <a:pPr lvl="1"/>
            <a:r>
              <a:rPr lang="en-US" dirty="0" err="1" smtClean="0"/>
              <a:t>Kén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kaucsuk</a:t>
            </a:r>
            <a:r>
              <a:rPr lang="en-US" dirty="0" smtClean="0"/>
              <a:t> </a:t>
            </a:r>
            <a:r>
              <a:rPr lang="en-US" dirty="0" err="1" smtClean="0"/>
              <a:t>hevítése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kettős</a:t>
            </a:r>
            <a:r>
              <a:rPr lang="en-US" dirty="0" smtClean="0"/>
              <a:t> </a:t>
            </a:r>
            <a:r>
              <a:rPr lang="en-US" dirty="0" err="1" smtClean="0"/>
              <a:t>kötések</a:t>
            </a:r>
            <a:r>
              <a:rPr lang="en-US" dirty="0" smtClean="0"/>
              <a:t> </a:t>
            </a:r>
            <a:r>
              <a:rPr lang="en-US" dirty="0" err="1" smtClean="0"/>
              <a:t>felhasadnak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oda</a:t>
            </a:r>
            <a:r>
              <a:rPr lang="en-US" dirty="0" smtClean="0"/>
              <a:t> </a:t>
            </a:r>
            <a:r>
              <a:rPr lang="en-US" dirty="0" err="1" smtClean="0"/>
              <a:t>köt</a:t>
            </a:r>
            <a:r>
              <a:rPr lang="en-US" dirty="0" smtClean="0"/>
              <a:t> be a </a:t>
            </a:r>
            <a:r>
              <a:rPr lang="en-US" dirty="0" err="1" smtClean="0"/>
              <a:t>kén</a:t>
            </a:r>
            <a:endParaRPr lang="en-US" dirty="0"/>
          </a:p>
          <a:p>
            <a:pPr lvl="1"/>
            <a:r>
              <a:rPr lang="en-US" dirty="0" err="1" smtClean="0"/>
              <a:t>Térhálós</a:t>
            </a:r>
            <a:r>
              <a:rPr lang="en-US" dirty="0" smtClean="0"/>
              <a:t> </a:t>
            </a:r>
            <a:r>
              <a:rPr lang="en-US" dirty="0" err="1" smtClean="0"/>
              <a:t>szerkezet</a:t>
            </a:r>
            <a:r>
              <a:rPr lang="en-US" dirty="0" smtClean="0"/>
              <a:t> </a:t>
            </a:r>
            <a:r>
              <a:rPr lang="en-US" dirty="0" err="1" smtClean="0"/>
              <a:t>alakul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12" y="3844335"/>
            <a:ext cx="6455027" cy="2636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580" y="1461397"/>
            <a:ext cx="2961995" cy="269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7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gumi rugalmassága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70" y="1686063"/>
            <a:ext cx="4444873" cy="2562890"/>
          </a:xfrm>
        </p:spPr>
        <p:txBody>
          <a:bodyPr/>
          <a:lstStyle/>
          <a:p>
            <a:r>
              <a:rPr lang="hu-HU" dirty="0" smtClean="0">
                <a:latin typeface="Gill Sans MT"/>
                <a:cs typeface="Gill Sans MT"/>
              </a:rPr>
              <a:t>Gumi: kb. </a:t>
            </a:r>
            <a:r>
              <a:rPr lang="en-US" dirty="0">
                <a:latin typeface="Gill Sans MT"/>
                <a:cs typeface="Gill Sans MT"/>
              </a:rPr>
              <a:t>m</a:t>
            </a:r>
            <a:r>
              <a:rPr lang="hu-HU" dirty="0" smtClean="0">
                <a:latin typeface="Gill Sans MT"/>
                <a:cs typeface="Gill Sans MT"/>
              </a:rPr>
              <a:t>inden 100. C atomnál alakul ki keresztkötés</a:t>
            </a:r>
          </a:p>
          <a:p>
            <a:r>
              <a:rPr lang="hu-HU" dirty="0" smtClean="0">
                <a:latin typeface="Gill Sans MT"/>
                <a:cs typeface="Gill Sans MT"/>
              </a:rPr>
              <a:t>Ritkább kötések: elszakad</a:t>
            </a:r>
          </a:p>
          <a:p>
            <a:r>
              <a:rPr lang="hu-HU" dirty="0" smtClean="0">
                <a:latin typeface="Gill Sans MT"/>
                <a:cs typeface="Gill Sans MT"/>
              </a:rPr>
              <a:t>Sűrűbb kötések: ebonit</a:t>
            </a:r>
            <a:endParaRPr lang="hu-HU" dirty="0">
              <a:latin typeface="Gill Sans MT"/>
              <a:cs typeface="Gill Sans MT"/>
            </a:endParaRPr>
          </a:p>
        </p:txBody>
      </p:sp>
      <p:pic>
        <p:nvPicPr>
          <p:cNvPr id="4" name="Picture 1" descr="C:\Users\Ádám\Desktop\IYPT\IZOM\ppt\RTEmagicC_RubberStretch-structure_01.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507" y="1380623"/>
            <a:ext cx="2520280" cy="2531481"/>
          </a:xfrm>
          <a:prstGeom prst="rect">
            <a:avLst/>
          </a:prstGeom>
          <a:noFill/>
        </p:spPr>
      </p:pic>
      <p:pic>
        <p:nvPicPr>
          <p:cNvPr id="5" name="Picture 2" descr="C:\Users\Ádám\Desktop\IYPT\IZOM\ppt\RTEmagicC_RubberStretch-stretched.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3823" y="4248953"/>
            <a:ext cx="5857991" cy="1571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095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Fizikai leírás – entrópia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82" y="1593871"/>
            <a:ext cx="8719661" cy="4471651"/>
          </a:xfrm>
        </p:spPr>
        <p:txBody>
          <a:bodyPr>
            <a:normAutofit/>
          </a:bodyPr>
          <a:lstStyle/>
          <a:p>
            <a:r>
              <a:rPr lang="hu-HU" dirty="0" smtClean="0"/>
              <a:t>Statisztikus fizikai leírás:</a:t>
            </a:r>
          </a:p>
          <a:p>
            <a:pPr lvl="1"/>
            <a:r>
              <a:rPr lang="hu-HU" dirty="0" smtClean="0"/>
              <a:t>Állapotok száma:</a:t>
            </a:r>
          </a:p>
          <a:p>
            <a:pPr lvl="1"/>
            <a:r>
              <a:rPr lang="hu-HU" dirty="0" smtClean="0"/>
              <a:t>Entrópia:</a:t>
            </a:r>
          </a:p>
          <a:p>
            <a:pPr lvl="1"/>
            <a:r>
              <a:rPr lang="hu-HU" dirty="0" smtClean="0"/>
              <a:t>Axióma: az a makroállapot (</a:t>
            </a:r>
            <a:r>
              <a:rPr lang="hu-HU" i="1" dirty="0" smtClean="0"/>
              <a:t>E</a:t>
            </a:r>
            <a:r>
              <a:rPr lang="hu-HU" dirty="0" smtClean="0"/>
              <a:t>,</a:t>
            </a:r>
            <a:r>
              <a:rPr lang="hu-HU" i="1" dirty="0" smtClean="0"/>
              <a:t>V</a:t>
            </a:r>
            <a:r>
              <a:rPr lang="hu-HU" dirty="0" smtClean="0"/>
              <a:t>) valósul meg, melyhez a legtöbb mikroállapot tartozik.</a:t>
            </a:r>
          </a:p>
          <a:p>
            <a:pPr lvl="1"/>
            <a:r>
              <a:rPr lang="hu-HU" dirty="0" smtClean="0"/>
              <a:t>Két alrendszer esetén, ha van energiaáramlás, akkor			 				   maximális, innen</a:t>
            </a:r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A hőmérséklet: </a:t>
            </a:r>
            <a:endParaRPr lang="hu-HU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68" y="2144675"/>
            <a:ext cx="965200" cy="292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07" y="2552924"/>
            <a:ext cx="2844800" cy="292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35" y="4058938"/>
            <a:ext cx="3098800" cy="2921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01" y="4626808"/>
            <a:ext cx="4356100" cy="596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46" y="5519084"/>
            <a:ext cx="11176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97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Nyomás bevezetése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31" y="1877371"/>
            <a:ext cx="8730999" cy="3531915"/>
          </a:xfrm>
        </p:spPr>
        <p:txBody>
          <a:bodyPr/>
          <a:lstStyle/>
          <a:p>
            <a:pPr lvl="1"/>
            <a:r>
              <a:rPr lang="hu-HU" dirty="0" smtClean="0"/>
              <a:t>Ha két alrendszer esetén van térfogatáramlás (dugattyú), akkor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				          .</a:t>
            </a:r>
          </a:p>
          <a:p>
            <a:pPr lvl="1"/>
            <a:endParaRPr lang="hu-HU" dirty="0"/>
          </a:p>
          <a:p>
            <a:pPr lvl="1"/>
            <a:r>
              <a:rPr lang="hu-HU" dirty="0" smtClean="0"/>
              <a:t>A nyomás definíciója: </a:t>
            </a:r>
          </a:p>
          <a:p>
            <a:pPr lvl="1"/>
            <a:endParaRPr lang="hu-HU" dirty="0"/>
          </a:p>
          <a:p>
            <a:pPr lvl="1"/>
            <a:r>
              <a:rPr lang="hu-HU" dirty="0" smtClean="0"/>
              <a:t>Kijön, hogy	     , azaz a fenti módon értelmezett </a:t>
            </a:r>
            <a:r>
              <a:rPr lang="hu-HU" i="1" dirty="0" smtClean="0"/>
              <a:t>p</a:t>
            </a:r>
            <a:r>
              <a:rPr lang="hu-HU" dirty="0" smtClean="0"/>
              <a:t> mennyiség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valóban a nyomás </a:t>
            </a:r>
            <a:endParaRPr lang="hu-HU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8" y="2479898"/>
            <a:ext cx="3848100" cy="596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8" y="3307735"/>
            <a:ext cx="1117600" cy="596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53" y="4135571"/>
            <a:ext cx="11430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1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Ideális gáz esete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32" y="1729951"/>
            <a:ext cx="8399668" cy="4471651"/>
          </a:xfrm>
        </p:spPr>
        <p:txBody>
          <a:bodyPr/>
          <a:lstStyle/>
          <a:p>
            <a:r>
              <a:rPr lang="hu-HU" dirty="0" smtClean="0"/>
              <a:t>Ideális gáz entrópiája: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Hőmérséklet:</a:t>
            </a:r>
          </a:p>
          <a:p>
            <a:endParaRPr lang="hu-HU" dirty="0"/>
          </a:p>
          <a:p>
            <a:r>
              <a:rPr lang="hu-HU" dirty="0" smtClean="0"/>
              <a:t>Nyomás:</a:t>
            </a:r>
            <a:endParaRPr lang="hu-HU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62" y="2148780"/>
            <a:ext cx="8318500" cy="850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62" y="4143326"/>
            <a:ext cx="2832100" cy="6096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2" y="4159604"/>
            <a:ext cx="1409700" cy="5715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286128" y="4263910"/>
            <a:ext cx="725693" cy="3878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62" y="5342615"/>
            <a:ext cx="2628900" cy="6096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121032" y="5459609"/>
            <a:ext cx="725693" cy="3878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27" y="5545353"/>
            <a:ext cx="1358900" cy="266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31724" y="2914437"/>
            <a:ext cx="1463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Gill Sans MT"/>
                <a:cs typeface="Gill Sans MT"/>
              </a:rPr>
              <a:t>Konfigurációs entrópia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0440" y="2912927"/>
            <a:ext cx="140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Gill Sans MT"/>
                <a:cs typeface="Gill Sans MT"/>
              </a:rPr>
              <a:t>Termikus entrópia</a:t>
            </a:r>
            <a:endParaRPr lang="hu-HU" dirty="0">
              <a:solidFill>
                <a:schemeClr val="accent6">
                  <a:lumMod val="5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79131" y="2216820"/>
            <a:ext cx="1167913" cy="702719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Rectangle 15"/>
          <p:cNvSpPr/>
          <p:nvPr/>
        </p:nvSpPr>
        <p:spPr>
          <a:xfrm>
            <a:off x="3730440" y="2216820"/>
            <a:ext cx="1406109" cy="702719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219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29613</TotalTime>
  <Words>422</Words>
  <Application>Microsoft Macintosh PowerPoint</Application>
  <PresentationFormat>A4 Paper (210x297 mm)</PresentationFormat>
  <Paragraphs>86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Capital</vt:lpstr>
      <vt:lpstr>A gumi fizikája</vt:lpstr>
      <vt:lpstr>Bevezetés</vt:lpstr>
      <vt:lpstr>Előállítás</vt:lpstr>
      <vt:lpstr>Kaucsuk</vt:lpstr>
      <vt:lpstr>Vulkanizálás</vt:lpstr>
      <vt:lpstr>A gumi rugalmassága</vt:lpstr>
      <vt:lpstr>Fizikai leírás – entrópia</vt:lpstr>
      <vt:lpstr>Nyomás bevezetése</vt:lpstr>
      <vt:lpstr>Ideális gáz esete</vt:lpstr>
      <vt:lpstr>Szilárd testek esetén</vt:lpstr>
      <vt:lpstr>Szabad lánc modell</vt:lpstr>
      <vt:lpstr>Szabad lánc modell</vt:lpstr>
      <vt:lpstr>A feszültség</vt:lpstr>
      <vt:lpstr>Üvegesedési hőmérséklet</vt:lpstr>
      <vt:lpstr>Damil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Péter Dusán Ispánovity</dc:creator>
  <cp:lastModifiedBy>Péter Dusán Ispánovity</cp:lastModifiedBy>
  <cp:revision>612</cp:revision>
  <cp:lastPrinted>2015-12-04T09:03:55Z</cp:lastPrinted>
  <dcterms:created xsi:type="dcterms:W3CDTF">2013-09-15T13:45:02Z</dcterms:created>
  <dcterms:modified xsi:type="dcterms:W3CDTF">2015-12-11T08:53:50Z</dcterms:modified>
</cp:coreProperties>
</file>