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56" r:id="rId2"/>
    <p:sldId id="291" r:id="rId3"/>
    <p:sldId id="317" r:id="rId4"/>
    <p:sldId id="318" r:id="rId5"/>
    <p:sldId id="319" r:id="rId6"/>
    <p:sldId id="321" r:id="rId7"/>
    <p:sldId id="322" r:id="rId8"/>
    <p:sldId id="323" r:id="rId9"/>
    <p:sldId id="324" r:id="rId10"/>
    <p:sldId id="320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4" r:id="rId19"/>
    <p:sldId id="332" r:id="rId20"/>
    <p:sldId id="333" r:id="rId21"/>
    <p:sldId id="336" r:id="rId22"/>
    <p:sldId id="337" r:id="rId23"/>
    <p:sldId id="338" r:id="rId24"/>
    <p:sldId id="340" r:id="rId25"/>
    <p:sldId id="341" r:id="rId26"/>
    <p:sldId id="342" r:id="rId27"/>
    <p:sldId id="343" r:id="rId28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8" autoAdjust="0"/>
    <p:restoredTop sz="90880" autoAdjust="0"/>
  </p:normalViewPr>
  <p:slideViewPr>
    <p:cSldViewPr snapToGrid="0" snapToObjects="1">
      <p:cViewPr>
        <p:scale>
          <a:sx n="112" d="100"/>
          <a:sy n="112" d="100"/>
        </p:scale>
        <p:origin x="-176" y="-8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DAE48-AA22-744E-8886-CCF507B5F153}" type="datetimeFigureOut">
              <a:rPr lang="en-US" smtClean="0"/>
              <a:t>11/26/14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A1A12-3CAF-3C49-BCC4-AC562411D4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1893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27446" y="411480"/>
            <a:ext cx="8851109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123950"/>
            <a:ext cx="7954037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429000"/>
            <a:ext cx="7954037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1553" y="6122895"/>
            <a:ext cx="23114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08700" y="6122894"/>
            <a:ext cx="31369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0" y="6122895"/>
            <a:ext cx="8255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411" y="1694329"/>
            <a:ext cx="3259006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012" y="609601"/>
            <a:ext cx="44577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411" y="2672323"/>
            <a:ext cx="3259006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82300" y="310123"/>
            <a:ext cx="3682073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548" y="1691640"/>
            <a:ext cx="3259074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00106" y="612775"/>
            <a:ext cx="44577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548" y="2670048"/>
            <a:ext cx="3259074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548" y="4287820"/>
            <a:ext cx="8690475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6043" y="331694"/>
            <a:ext cx="9123426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548" y="5271248"/>
            <a:ext cx="8690475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7350" y="609601"/>
            <a:ext cx="1534458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6408" y="609601"/>
            <a:ext cx="6803092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47157" y="1228124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2" y="244159"/>
            <a:ext cx="7957476" cy="951245"/>
          </a:xfrm>
        </p:spPr>
        <p:txBody>
          <a:bodyPr/>
          <a:lstStyle>
            <a:lvl1pPr algn="l">
              <a:defRPr/>
            </a:lvl1pPr>
          </a:lstStyle>
          <a:p>
            <a:r>
              <a:rPr lang="hu-HU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122" y="1593871"/>
            <a:ext cx="7957477" cy="447165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27446" y="411480"/>
            <a:ext cx="8851109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122" y="3442448"/>
            <a:ext cx="7957476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122" y="5029200"/>
            <a:ext cx="7957476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6697" y="6122895"/>
            <a:ext cx="23114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08700" y="6124401"/>
            <a:ext cx="31369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89534" y="533401"/>
            <a:ext cx="8489442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2" y="1371600"/>
            <a:ext cx="7957476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2" y="3134567"/>
            <a:ext cx="7957476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120" y="2147889"/>
            <a:ext cx="386334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49" y="2147889"/>
            <a:ext cx="386334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93" y="1708991"/>
            <a:ext cx="386334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93" y="2590801"/>
            <a:ext cx="386334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57667" y="1708991"/>
            <a:ext cx="386334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57667" y="2590801"/>
            <a:ext cx="386334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8120" y="173699"/>
            <a:ext cx="950976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411" y="1169892"/>
            <a:ext cx="3259006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012" y="609601"/>
            <a:ext cx="44577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411" y="2147889"/>
            <a:ext cx="3259006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5122" y="244158"/>
            <a:ext cx="7957476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smtClean="0"/>
              <a:t>Click to edit Master title style</a:t>
            </a:r>
            <a:endParaRPr lang="hu-HU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2" y="2133601"/>
            <a:ext cx="7957477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hu-H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4160" y="6371592"/>
            <a:ext cx="23114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hu-HU" noProof="0" smtClean="0"/>
              <a:t>11/26/14</a:t>
            </a:fld>
            <a:endParaRPr lang="hu-H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55410" y="6371591"/>
            <a:ext cx="31369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hu-H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0" y="6356351"/>
            <a:ext cx="8255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hu-HU" noProof="0" smtClean="0"/>
              <a:t>‹#›</a:t>
            </a:fld>
            <a:endParaRPr lang="hu-H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2" y="1768494"/>
            <a:ext cx="7957476" cy="1676400"/>
          </a:xfrm>
        </p:spPr>
        <p:txBody>
          <a:bodyPr/>
          <a:lstStyle/>
          <a:p>
            <a:r>
              <a:rPr lang="en-US" dirty="0" smtClean="0">
                <a:latin typeface="Gill Sans"/>
                <a:cs typeface="Gill Sans"/>
              </a:rPr>
              <a:t/>
            </a:r>
            <a:br>
              <a:rPr lang="en-US" dirty="0" smtClean="0">
                <a:latin typeface="Gill Sans"/>
                <a:cs typeface="Gill Sans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Félvezetők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Gill Sans"/>
              <a:cs typeface="Gill Sans"/>
            </a:endParaRPr>
          </a:p>
          <a:p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987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Extrinsic félvezetők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32" y="1593871"/>
            <a:ext cx="5193244" cy="4858716"/>
          </a:xfrm>
        </p:spPr>
        <p:txBody>
          <a:bodyPr>
            <a:normAutofit/>
          </a:bodyPr>
          <a:lstStyle/>
          <a:p>
            <a:r>
              <a:rPr lang="hu-HU" dirty="0" smtClean="0"/>
              <a:t>Az extra elektron a donorhoz/lyuk az akceptorhoz úgy van kötve, mint egy protonhoz, de a Si/Ge rács hatását is figyelembe kell venni:</a:t>
            </a:r>
          </a:p>
          <a:p>
            <a:pPr lvl="1"/>
            <a:r>
              <a:rPr lang="hu-HU" dirty="0" smtClean="0"/>
              <a:t>Alapállapot: ~10-20 meV</a:t>
            </a:r>
          </a:p>
          <a:p>
            <a:r>
              <a:rPr lang="hu-HU" i="1" dirty="0" smtClean="0"/>
              <a:t>n</a:t>
            </a:r>
            <a:r>
              <a:rPr lang="hu-HU" dirty="0" smtClean="0"/>
              <a:t>-típusú: az extra </a:t>
            </a:r>
            <a:r>
              <a:rPr lang="hu-HU" dirty="0" smtClean="0"/>
              <a:t>elektronok 10</a:t>
            </a:r>
            <a:r>
              <a:rPr lang="hu-HU" dirty="0" smtClean="0"/>
              <a:t>-20 meV gerjesztéssel a vezetési sávba jutnak</a:t>
            </a:r>
          </a:p>
          <a:p>
            <a:r>
              <a:rPr lang="hu-HU" i="1" dirty="0" smtClean="0"/>
              <a:t>p</a:t>
            </a:r>
            <a:r>
              <a:rPr lang="hu-HU" dirty="0" smtClean="0"/>
              <a:t>-típusú: a vegyérték elektronok 10-20 meV gerjesztéssel a lyukba kerülnek</a:t>
            </a:r>
            <a:endParaRPr lang="hu-HU" i="1" dirty="0" smtClean="0"/>
          </a:p>
          <a:p>
            <a:endParaRPr lang="hu-HU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033"/>
          <a:stretch/>
        </p:blipFill>
        <p:spPr>
          <a:xfrm>
            <a:off x="6324363" y="4043733"/>
            <a:ext cx="3172874" cy="227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0223"/>
          <a:stretch/>
        </p:blipFill>
        <p:spPr>
          <a:xfrm>
            <a:off x="5726176" y="1616647"/>
            <a:ext cx="3160793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4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Extrinsic </a:t>
            </a:r>
            <a:r>
              <a:rPr lang="hu-HU" dirty="0" smtClean="0"/>
              <a:t>félvezetők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020" y="2358034"/>
            <a:ext cx="4728375" cy="3377889"/>
          </a:xfrm>
        </p:spPr>
        <p:txBody>
          <a:bodyPr/>
          <a:lstStyle/>
          <a:p>
            <a:r>
              <a:rPr lang="hu-HU" dirty="0" smtClean="0"/>
              <a:t>A donor és akceptor energiaszintek lokalizáltak, ezért a vezetéshez nem járulnak hozzá</a:t>
            </a:r>
          </a:p>
          <a:p>
            <a:r>
              <a:rPr lang="hu-HU" dirty="0" smtClean="0"/>
              <a:t>Az </a:t>
            </a:r>
            <a:r>
              <a:rPr lang="hu-HU" i="1" dirty="0" smtClean="0"/>
              <a:t>n</a:t>
            </a:r>
            <a:r>
              <a:rPr lang="hu-HU" dirty="0" smtClean="0"/>
              <a:t>-típusú félvezetőben az elektronok vezetnek</a:t>
            </a:r>
          </a:p>
          <a:p>
            <a:r>
              <a:rPr lang="hu-HU" dirty="0" smtClean="0"/>
              <a:t>A </a:t>
            </a:r>
            <a:r>
              <a:rPr lang="hu-HU" i="1" dirty="0" smtClean="0"/>
              <a:t>p</a:t>
            </a:r>
            <a:r>
              <a:rPr lang="hu-HU" dirty="0" smtClean="0"/>
              <a:t>-típusú félvezetőben a lyukak vezetnek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797" y="2506190"/>
            <a:ext cx="3486593" cy="321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Hall-effektus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82" y="1501590"/>
            <a:ext cx="4807719" cy="5030379"/>
          </a:xfrm>
        </p:spPr>
        <p:txBody>
          <a:bodyPr>
            <a:normAutofit/>
          </a:bodyPr>
          <a:lstStyle/>
          <a:p>
            <a:r>
              <a:rPr lang="hu-HU" dirty="0" smtClean="0"/>
              <a:t>Lorentz-erő: </a:t>
            </a:r>
            <a:r>
              <a:rPr lang="hu-HU" b="1" i="1" dirty="0" smtClean="0"/>
              <a:t>F</a:t>
            </a:r>
            <a:r>
              <a:rPr lang="hu-HU" baseline="-25000" dirty="0" smtClean="0"/>
              <a:t>L</a:t>
            </a:r>
            <a:r>
              <a:rPr lang="hu-HU" dirty="0" smtClean="0"/>
              <a:t> = </a:t>
            </a:r>
            <a:r>
              <a:rPr lang="hu-HU" i="1" dirty="0" smtClean="0"/>
              <a:t>e</a:t>
            </a:r>
            <a:r>
              <a:rPr lang="hu-HU" b="1" i="1" dirty="0" smtClean="0"/>
              <a:t>v</a:t>
            </a:r>
            <a:r>
              <a:rPr lang="hu-HU" dirty="0" smtClean="0"/>
              <a:t>x</a:t>
            </a:r>
            <a:r>
              <a:rPr lang="hu-HU" b="1" i="1" dirty="0" smtClean="0"/>
              <a:t>B</a:t>
            </a:r>
          </a:p>
          <a:p>
            <a:r>
              <a:rPr lang="hu-HU" dirty="0" smtClean="0"/>
              <a:t>Egyensúlyi térerősség: </a:t>
            </a:r>
            <a:r>
              <a:rPr lang="hu-HU" b="1" i="1" dirty="0" smtClean="0"/>
              <a:t>E</a:t>
            </a:r>
            <a:r>
              <a:rPr lang="hu-HU" baseline="-25000" dirty="0" smtClean="0"/>
              <a:t>H</a:t>
            </a:r>
            <a:r>
              <a:rPr lang="hu-HU" dirty="0" smtClean="0"/>
              <a:t> = -</a:t>
            </a:r>
            <a:r>
              <a:rPr lang="hu-HU" b="1" i="1" dirty="0" smtClean="0"/>
              <a:t>v</a:t>
            </a:r>
            <a:r>
              <a:rPr lang="hu-HU" dirty="0" smtClean="0"/>
              <a:t>x</a:t>
            </a:r>
            <a:r>
              <a:rPr lang="hu-HU" b="1" i="1" dirty="0" smtClean="0"/>
              <a:t>B</a:t>
            </a:r>
          </a:p>
          <a:p>
            <a:r>
              <a:rPr lang="hu-HU" dirty="0" smtClean="0"/>
              <a:t>Hall-feszültség: </a:t>
            </a:r>
            <a:r>
              <a:rPr lang="hu-HU" i="1" dirty="0" smtClean="0"/>
              <a:t>U</a:t>
            </a:r>
            <a:r>
              <a:rPr lang="hu-HU" baseline="-25000" dirty="0" smtClean="0"/>
              <a:t>H</a:t>
            </a:r>
            <a:r>
              <a:rPr lang="hu-HU" dirty="0" smtClean="0"/>
              <a:t> = </a:t>
            </a:r>
            <a:r>
              <a:rPr lang="hu-HU" i="1" dirty="0" smtClean="0"/>
              <a:t>E</a:t>
            </a:r>
            <a:r>
              <a:rPr lang="hu-HU" baseline="-25000" dirty="0" smtClean="0"/>
              <a:t>H</a:t>
            </a:r>
            <a:r>
              <a:rPr lang="hu-HU" i="1" dirty="0" smtClean="0"/>
              <a:t>W</a:t>
            </a:r>
            <a:r>
              <a:rPr lang="hu-HU" dirty="0" smtClean="0"/>
              <a:t> = </a:t>
            </a:r>
            <a:r>
              <a:rPr lang="hu-HU" i="1" dirty="0" smtClean="0"/>
              <a:t>vBW</a:t>
            </a:r>
          </a:p>
          <a:p>
            <a:r>
              <a:rPr lang="hu-HU" dirty="0" smtClean="0"/>
              <a:t>Áramerősség: </a:t>
            </a:r>
            <a:r>
              <a:rPr lang="hu-HU" i="1" dirty="0" smtClean="0"/>
              <a:t>I</a:t>
            </a:r>
            <a:r>
              <a:rPr lang="hu-HU" dirty="0" smtClean="0"/>
              <a:t> = </a:t>
            </a:r>
            <a:r>
              <a:rPr lang="hu-HU" i="1" dirty="0" smtClean="0"/>
              <a:t>envWt</a:t>
            </a:r>
          </a:p>
          <a:p>
            <a:r>
              <a:rPr lang="hu-HU" i="1" dirty="0" smtClean="0"/>
              <a:t>U</a:t>
            </a:r>
            <a:r>
              <a:rPr lang="hu-HU" baseline="-25000" dirty="0" smtClean="0"/>
              <a:t>H</a:t>
            </a:r>
            <a:r>
              <a:rPr lang="hu-HU" dirty="0" smtClean="0"/>
              <a:t>/</a:t>
            </a:r>
            <a:r>
              <a:rPr lang="hu-HU" i="1" dirty="0" smtClean="0"/>
              <a:t>I </a:t>
            </a:r>
            <a:r>
              <a:rPr lang="hu-HU" dirty="0" smtClean="0"/>
              <a:t>=</a:t>
            </a:r>
            <a:r>
              <a:rPr lang="hu-HU" i="1" dirty="0" smtClean="0"/>
              <a:t> B</a:t>
            </a:r>
            <a:r>
              <a:rPr lang="hu-HU" dirty="0" smtClean="0"/>
              <a:t>/</a:t>
            </a:r>
            <a:r>
              <a:rPr lang="hu-HU" i="1" dirty="0" smtClean="0"/>
              <a:t>(ent) </a:t>
            </a:r>
            <a:r>
              <a:rPr lang="hu-HU" dirty="0" smtClean="0"/>
              <a:t>=</a:t>
            </a:r>
            <a:r>
              <a:rPr lang="hu-HU" i="1" dirty="0" smtClean="0"/>
              <a:t> R</a:t>
            </a:r>
            <a:r>
              <a:rPr lang="hu-HU" baseline="-25000" dirty="0" smtClean="0"/>
              <a:t>H</a:t>
            </a:r>
            <a:r>
              <a:rPr lang="hu-HU" i="1" dirty="0" smtClean="0"/>
              <a:t>B</a:t>
            </a:r>
            <a:r>
              <a:rPr lang="hu-HU" dirty="0" smtClean="0"/>
              <a:t>/</a:t>
            </a:r>
            <a:r>
              <a:rPr lang="hu-HU" i="1" dirty="0" smtClean="0"/>
              <a:t>d</a:t>
            </a:r>
            <a:r>
              <a:rPr lang="hu-HU" dirty="0" smtClean="0"/>
              <a:t>, ahol a</a:t>
            </a:r>
            <a:endParaRPr lang="hu-HU" dirty="0"/>
          </a:p>
          <a:p>
            <a:r>
              <a:rPr lang="hu-HU" dirty="0" smtClean="0"/>
              <a:t>Hall-ellenállás: </a:t>
            </a:r>
            <a:r>
              <a:rPr lang="hu-HU" i="1" dirty="0" smtClean="0"/>
              <a:t>R</a:t>
            </a:r>
            <a:r>
              <a:rPr lang="hu-HU" baseline="-25000" dirty="0" smtClean="0"/>
              <a:t>H</a:t>
            </a:r>
            <a:r>
              <a:rPr lang="hu-HU" dirty="0" smtClean="0"/>
              <a:t> = 1/(</a:t>
            </a:r>
            <a:r>
              <a:rPr lang="hu-HU" i="1" dirty="0" smtClean="0"/>
              <a:t>en</a:t>
            </a:r>
            <a:r>
              <a:rPr lang="hu-HU" dirty="0" smtClean="0"/>
              <a:t>)</a:t>
            </a:r>
            <a:endParaRPr lang="hu-HU" dirty="0"/>
          </a:p>
          <a:p>
            <a:pPr lvl="1"/>
            <a:r>
              <a:rPr lang="hu-HU" i="1" dirty="0" smtClean="0"/>
              <a:t>n</a:t>
            </a:r>
            <a:r>
              <a:rPr lang="hu-HU" dirty="0" smtClean="0"/>
              <a:t>-típusú félvezető: </a:t>
            </a:r>
            <a:r>
              <a:rPr lang="hu-HU" i="1" dirty="0" smtClean="0"/>
              <a:t>R</a:t>
            </a:r>
            <a:r>
              <a:rPr lang="hu-HU" baseline="-25000" dirty="0" smtClean="0"/>
              <a:t>H</a:t>
            </a:r>
            <a:r>
              <a:rPr lang="hu-HU" dirty="0" smtClean="0"/>
              <a:t> &lt; 0</a:t>
            </a:r>
          </a:p>
          <a:p>
            <a:pPr lvl="1"/>
            <a:r>
              <a:rPr lang="hu-HU" i="1" dirty="0" smtClean="0"/>
              <a:t>p</a:t>
            </a:r>
            <a:r>
              <a:rPr lang="hu-HU" dirty="0" smtClean="0"/>
              <a:t>-</a:t>
            </a:r>
            <a:r>
              <a:rPr lang="hu-HU" dirty="0"/>
              <a:t>típusú félvezető: </a:t>
            </a:r>
            <a:r>
              <a:rPr lang="hu-HU" i="1" dirty="0"/>
              <a:t>R</a:t>
            </a:r>
            <a:r>
              <a:rPr lang="hu-HU" baseline="-25000" dirty="0"/>
              <a:t>H</a:t>
            </a:r>
            <a:r>
              <a:rPr lang="hu-HU" dirty="0"/>
              <a:t> </a:t>
            </a:r>
            <a:r>
              <a:rPr lang="hu-HU" dirty="0" smtClean="0"/>
              <a:t>&gt; 0</a:t>
            </a:r>
          </a:p>
          <a:p>
            <a:r>
              <a:rPr lang="hu-HU" dirty="0" smtClean="0"/>
              <a:t>Mérhető a félvezető jellege!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878" y="3930671"/>
            <a:ext cx="36195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878" y="1501590"/>
            <a:ext cx="36195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8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/>
              <a:t>n</a:t>
            </a:r>
            <a:r>
              <a:rPr lang="hu-HU" dirty="0" smtClean="0"/>
              <a:t>-</a:t>
            </a:r>
            <a:r>
              <a:rPr lang="hu-HU" i="1" dirty="0" smtClean="0"/>
              <a:t>p</a:t>
            </a:r>
            <a:r>
              <a:rPr lang="hu-HU" dirty="0" smtClean="0"/>
              <a:t> átmenet (dióda)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76" y="1315469"/>
            <a:ext cx="4308804" cy="3526809"/>
          </a:xfrm>
        </p:spPr>
        <p:txBody>
          <a:bodyPr>
            <a:normAutofit/>
          </a:bodyPr>
          <a:lstStyle/>
          <a:p>
            <a:r>
              <a:rPr lang="hu-HU" dirty="0" smtClean="0"/>
              <a:t>Elektronok rekombinálódnak</a:t>
            </a:r>
            <a:r>
              <a:rPr lang="hu-HU" dirty="0"/>
              <a:t> </a:t>
            </a:r>
            <a:r>
              <a:rPr lang="hu-HU" dirty="0" smtClean="0"/>
              <a:t>a lyukakkal</a:t>
            </a:r>
          </a:p>
          <a:p>
            <a:pPr lvl="1"/>
            <a:r>
              <a:rPr lang="hu-HU" dirty="0" smtClean="0"/>
              <a:t>Töltött tartományok jönnek létre (kiürített tart.)</a:t>
            </a:r>
          </a:p>
          <a:p>
            <a:pPr lvl="1"/>
            <a:r>
              <a:rPr lang="hu-HU" dirty="0" smtClean="0"/>
              <a:t>A töltések elektromos teret keltenek</a:t>
            </a:r>
          </a:p>
          <a:p>
            <a:pPr lvl="1"/>
            <a:r>
              <a:rPr lang="hu-HU" dirty="0" smtClean="0"/>
              <a:t>Potenciálkülönbség: </a:t>
            </a:r>
            <a:r>
              <a:rPr lang="hu-HU" i="1" dirty="0" smtClean="0"/>
              <a:t>U</a:t>
            </a:r>
            <a:r>
              <a:rPr lang="hu-HU" baseline="-25000" dirty="0" smtClean="0"/>
              <a:t>0</a:t>
            </a:r>
            <a:r>
              <a:rPr lang="hu-HU" dirty="0" smtClean="0"/>
              <a:t>~0,7 V</a:t>
            </a:r>
          </a:p>
          <a:p>
            <a:pPr lvl="2"/>
            <a:r>
              <a:rPr lang="en-US" dirty="0" smtClean="0"/>
              <a:t>K</a:t>
            </a:r>
            <a:r>
              <a:rPr lang="hu-HU" dirty="0" smtClean="0"/>
              <a:t>ontakt potenciál</a:t>
            </a:r>
          </a:p>
          <a:p>
            <a:pPr lvl="1"/>
            <a:r>
              <a:rPr lang="hu-HU" dirty="0" smtClean="0"/>
              <a:t>Kiürített tartomány: ~100 nm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160" y="1306573"/>
            <a:ext cx="4554008" cy="2834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7029"/>
          <a:stretch/>
        </p:blipFill>
        <p:spPr>
          <a:xfrm>
            <a:off x="5023160" y="4048792"/>
            <a:ext cx="4554008" cy="2510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98" y="4876296"/>
            <a:ext cx="3931504" cy="170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9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975" y="4341397"/>
            <a:ext cx="2233776" cy="2247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/>
              <a:t>n-p </a:t>
            </a:r>
            <a:r>
              <a:rPr lang="hu-HU" dirty="0" smtClean="0"/>
              <a:t>átmenet (dióda)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02" y="1394847"/>
            <a:ext cx="6488929" cy="5069078"/>
          </a:xfrm>
        </p:spPr>
        <p:txBody>
          <a:bodyPr>
            <a:normAutofit/>
          </a:bodyPr>
          <a:lstStyle/>
          <a:p>
            <a:r>
              <a:rPr lang="hu-HU" dirty="0" smtClean="0"/>
              <a:t>Feszültség hatása:</a:t>
            </a:r>
          </a:p>
          <a:p>
            <a:pPr lvl="1"/>
            <a:r>
              <a:rPr lang="hu-HU" i="1" dirty="0" smtClean="0"/>
              <a:t>U</a:t>
            </a:r>
            <a:r>
              <a:rPr lang="hu-HU" dirty="0" smtClean="0"/>
              <a:t>&lt;0: A kisebbségi töltéshordozók vezetnek, de azok nagyon kevesen vannak: a dióda zárt. A kiürített tartomány mérete megnő.</a:t>
            </a:r>
          </a:p>
          <a:p>
            <a:pPr lvl="1"/>
            <a:r>
              <a:rPr lang="hu-HU" i="1" dirty="0" smtClean="0"/>
              <a:t>U</a:t>
            </a:r>
            <a:r>
              <a:rPr lang="hu-HU" dirty="0" smtClean="0"/>
              <a:t>&gt;0: A kiürített tartomány keskenyebb lesz és az szabad elektronok energiája alacsonyabb lesz a </a:t>
            </a:r>
            <a:r>
              <a:rPr lang="hu-HU" i="1" dirty="0" smtClean="0"/>
              <a:t>p</a:t>
            </a:r>
            <a:r>
              <a:rPr lang="hu-HU" dirty="0" smtClean="0"/>
              <a:t>-típusú részen, ezért könnyebben átjutnak rajta a töltéshordozók. Ha az elektronok átjutottak, akkor </a:t>
            </a:r>
            <a:r>
              <a:rPr lang="hu-HU" i="1" dirty="0" smtClean="0"/>
              <a:t>d</a:t>
            </a:r>
            <a:r>
              <a:rPr lang="hu-HU" dirty="0" smtClean="0"/>
              <a:t> szabad út után rekombi-</a:t>
            </a:r>
            <a:br>
              <a:rPr lang="hu-HU" dirty="0" smtClean="0"/>
            </a:br>
            <a:r>
              <a:rPr lang="hu-HU" dirty="0" smtClean="0"/>
              <a:t>nálódnak a lyukakkal. A</a:t>
            </a:r>
            <a:br>
              <a:rPr lang="hu-HU" dirty="0" smtClean="0"/>
            </a:br>
            <a:r>
              <a:rPr lang="hu-HU" dirty="0" smtClean="0"/>
              <a:t>többségi töltéshordók</a:t>
            </a:r>
            <a:br>
              <a:rPr lang="hu-HU" dirty="0" smtClean="0"/>
            </a:br>
            <a:r>
              <a:rPr lang="hu-HU" dirty="0" smtClean="0"/>
              <a:t>vezetnek: a dióda nyitott</a:t>
            </a:r>
          </a:p>
          <a:p>
            <a:pPr lvl="1"/>
            <a:r>
              <a:rPr lang="hu-HU" dirty="0" smtClean="0"/>
              <a:t>Az áramerősség: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70" y="6023965"/>
            <a:ext cx="20320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132" y="4428432"/>
            <a:ext cx="2593228" cy="2126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131" y="2302049"/>
            <a:ext cx="2593227" cy="1948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259" y="1417527"/>
            <a:ext cx="3039952" cy="71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9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LED (Light-Emitting Diode)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122" y="1576291"/>
            <a:ext cx="4626325" cy="4774234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Egy elektron és egy lyuk találkozásakor energia szabadul fel: </a:t>
            </a:r>
            <a:r>
              <a:rPr lang="hu-HU" i="1" dirty="0" smtClean="0"/>
              <a:t>E </a:t>
            </a:r>
            <a:r>
              <a:rPr lang="hu-HU" dirty="0" smtClean="0"/>
              <a:t>~ </a:t>
            </a:r>
            <a:r>
              <a:rPr lang="hu-HU" i="1" dirty="0" smtClean="0"/>
              <a:t>E</a:t>
            </a:r>
            <a:r>
              <a:rPr lang="hu-HU" baseline="-25000" dirty="0" smtClean="0"/>
              <a:t>gap</a:t>
            </a:r>
          </a:p>
          <a:p>
            <a:r>
              <a:rPr lang="hu-HU" dirty="0" smtClean="0"/>
              <a:t>Ha nyitva van a dióda, akkor elektronok átjutnak a </a:t>
            </a:r>
            <a:r>
              <a:rPr lang="hu-HU" i="1" dirty="0" smtClean="0"/>
              <a:t>p</a:t>
            </a:r>
            <a:r>
              <a:rPr lang="hu-HU" dirty="0" smtClean="0"/>
              <a:t> részbe, és ott egy lyukba „beleesnek”</a:t>
            </a:r>
          </a:p>
          <a:p>
            <a:r>
              <a:rPr lang="hu-HU" dirty="0" smtClean="0"/>
              <a:t>Látható fény: 1,7-3,4 eV</a:t>
            </a:r>
          </a:p>
          <a:p>
            <a:pPr lvl="1"/>
            <a:r>
              <a:rPr lang="hu-HU" dirty="0" smtClean="0"/>
              <a:t>Gap energia</a:t>
            </a:r>
          </a:p>
          <a:p>
            <a:pPr lvl="2"/>
            <a:r>
              <a:rPr lang="hu-HU" dirty="0" smtClean="0"/>
              <a:t>Si: 1,1 eV</a:t>
            </a:r>
          </a:p>
          <a:p>
            <a:pPr lvl="2"/>
            <a:r>
              <a:rPr lang="hu-HU" dirty="0" smtClean="0"/>
              <a:t>GaAs: 1,4 eV (infravörös)</a:t>
            </a:r>
          </a:p>
          <a:p>
            <a:pPr lvl="2"/>
            <a:r>
              <a:rPr lang="hu-HU" dirty="0" smtClean="0"/>
              <a:t>GaP: 2,26 eV (zöld)</a:t>
            </a:r>
          </a:p>
          <a:p>
            <a:pPr lvl="2"/>
            <a:r>
              <a:rPr lang="hu-HU" dirty="0" smtClean="0"/>
              <a:t>GaN: 3,4 eV (kék)</a:t>
            </a:r>
          </a:p>
          <a:p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090" y="1423768"/>
            <a:ext cx="2889417" cy="2142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090" y="3667548"/>
            <a:ext cx="2843577" cy="284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0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LED működése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123" y="2041241"/>
            <a:ext cx="4637664" cy="1610312"/>
          </a:xfrm>
        </p:spPr>
        <p:txBody>
          <a:bodyPr>
            <a:normAutofit/>
          </a:bodyPr>
          <a:lstStyle/>
          <a:p>
            <a:r>
              <a:rPr lang="hu-HU" dirty="0" smtClean="0"/>
              <a:t>Fehér színhez foszforeszkáló réteget használnak:</a:t>
            </a:r>
          </a:p>
          <a:p>
            <a:pPr lvl="1"/>
            <a:r>
              <a:rPr lang="hu-HU" dirty="0" smtClean="0"/>
              <a:t>Kék + sárga ≈ fehér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674" y="1500911"/>
            <a:ext cx="2758840" cy="2751674"/>
          </a:xfrm>
          <a:prstGeom prst="rect">
            <a:avLst/>
          </a:prstGeom>
        </p:spPr>
      </p:pic>
      <p:pic>
        <p:nvPicPr>
          <p:cNvPr id="5" name="HOW LED WORK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122" y="3392480"/>
            <a:ext cx="5399871" cy="3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2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Rétegtranzisztor felépítése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610" y="1360827"/>
            <a:ext cx="8742338" cy="5035059"/>
          </a:xfrm>
        </p:spPr>
        <p:txBody>
          <a:bodyPr/>
          <a:lstStyle/>
          <a:p>
            <a:r>
              <a:rPr lang="hu-HU" dirty="0" smtClean="0"/>
              <a:t>Olyan, mint két egymással szembekapcsolt dióda, de a </a:t>
            </a:r>
            <a:r>
              <a:rPr lang="hu-HU" i="1" dirty="0" smtClean="0"/>
              <a:t>p</a:t>
            </a:r>
            <a:r>
              <a:rPr lang="hu-HU" dirty="0" smtClean="0"/>
              <a:t> réteg nagyon vékony: </a:t>
            </a:r>
            <a:r>
              <a:rPr lang="hu-HU" i="1" dirty="0" smtClean="0"/>
              <a:t>l</a:t>
            </a:r>
            <a:r>
              <a:rPr lang="hu-HU" dirty="0" smtClean="0"/>
              <a:t>≪</a:t>
            </a:r>
            <a:r>
              <a:rPr lang="hu-HU" i="1" dirty="0" smtClean="0"/>
              <a:t>d</a:t>
            </a:r>
            <a:r>
              <a:rPr lang="hu-HU" dirty="0" smtClean="0"/>
              <a:t> (</a:t>
            </a:r>
            <a:r>
              <a:rPr lang="hu-HU" i="1" dirty="0" smtClean="0"/>
              <a:t>l</a:t>
            </a:r>
            <a:r>
              <a:rPr lang="hu-HU" dirty="0" smtClean="0"/>
              <a:t>: vastagság, </a:t>
            </a:r>
            <a:r>
              <a:rPr lang="hu-HU" i="1" dirty="0" smtClean="0"/>
              <a:t>d</a:t>
            </a:r>
            <a:r>
              <a:rPr lang="hu-HU" dirty="0" smtClean="0"/>
              <a:t>: diffúziós hossz)</a:t>
            </a:r>
          </a:p>
          <a:p>
            <a:r>
              <a:rPr lang="hu-HU" dirty="0" smtClean="0"/>
              <a:t>Elnevezés:</a:t>
            </a:r>
          </a:p>
          <a:p>
            <a:pPr lvl="1"/>
            <a:r>
              <a:rPr lang="hu-HU" i="1" dirty="0" smtClean="0"/>
              <a:t>p</a:t>
            </a:r>
            <a:r>
              <a:rPr lang="hu-HU" dirty="0" smtClean="0"/>
              <a:t>-réteg: bázis (B)</a:t>
            </a:r>
          </a:p>
          <a:p>
            <a:pPr lvl="1"/>
            <a:r>
              <a:rPr lang="en-US" dirty="0" smtClean="0"/>
              <a:t>E</a:t>
            </a:r>
            <a:r>
              <a:rPr lang="hu-HU" dirty="0" smtClean="0"/>
              <a:t>gyik </a:t>
            </a:r>
            <a:r>
              <a:rPr lang="hu-HU" i="1" dirty="0" smtClean="0"/>
              <a:t>n</a:t>
            </a:r>
            <a:r>
              <a:rPr lang="hu-HU" dirty="0" smtClean="0"/>
              <a:t>-réteg: emitter (E)</a:t>
            </a:r>
          </a:p>
          <a:p>
            <a:pPr lvl="1"/>
            <a:r>
              <a:rPr lang="hu-HU" dirty="0" smtClean="0"/>
              <a:t>Másik </a:t>
            </a:r>
            <a:r>
              <a:rPr lang="hu-HU" i="1" dirty="0"/>
              <a:t>n</a:t>
            </a:r>
            <a:r>
              <a:rPr lang="hu-HU" dirty="0"/>
              <a:t>-</a:t>
            </a:r>
            <a:r>
              <a:rPr lang="hu-HU" dirty="0" smtClean="0"/>
              <a:t>réteg: kollektor (C)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10" y="4253193"/>
            <a:ext cx="4785267" cy="2245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948" y="4173386"/>
            <a:ext cx="3810000" cy="222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51681"/>
          <a:stretch/>
        </p:blipFill>
        <p:spPr>
          <a:xfrm>
            <a:off x="5717350" y="2401740"/>
            <a:ext cx="3580598" cy="145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93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Tranzisztor működése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847" y="1440207"/>
            <a:ext cx="9139203" cy="2302067"/>
          </a:xfrm>
        </p:spPr>
        <p:txBody>
          <a:bodyPr/>
          <a:lstStyle/>
          <a:p>
            <a:r>
              <a:rPr lang="hu-HU" dirty="0" smtClean="0"/>
              <a:t>Az emitter földelt. Ha a bázis is földelt, akkor bármilyen nagy is a kollektor feszültsége, nem folyik áram.</a:t>
            </a:r>
          </a:p>
          <a:p>
            <a:r>
              <a:rPr lang="hu-HU" dirty="0" smtClean="0"/>
              <a:t>Ha a bázison feszültség van, akkor az elektronok bejutnak a</a:t>
            </a:r>
            <a:r>
              <a:rPr lang="hu-HU" dirty="0"/>
              <a:t> </a:t>
            </a:r>
            <a:r>
              <a:rPr lang="hu-HU" i="1" dirty="0" smtClean="0"/>
              <a:t>p</a:t>
            </a:r>
            <a:r>
              <a:rPr lang="hu-HU" dirty="0" smtClean="0"/>
              <a:t>-rétegbe</a:t>
            </a:r>
          </a:p>
          <a:p>
            <a:pPr lvl="1"/>
            <a:r>
              <a:rPr lang="hu-HU" i="1" dirty="0" smtClean="0"/>
              <a:t>p</a:t>
            </a:r>
            <a:r>
              <a:rPr lang="hu-HU" dirty="0" smtClean="0"/>
              <a:t>-rétegben kevés a lyuk, ezért nem tud mind rekombinálódni</a:t>
            </a:r>
          </a:p>
          <a:p>
            <a:pPr lvl="1"/>
            <a:r>
              <a:rPr lang="hu-HU" dirty="0" smtClean="0"/>
              <a:t>Feszültség hatására továbbmennek a kollektorba 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62" y="3844336"/>
            <a:ext cx="4775971" cy="2746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711" y="4142833"/>
            <a:ext cx="4477474" cy="244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3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tranzisztor egy kis kapcsoló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914" y="1440208"/>
            <a:ext cx="4592280" cy="5012379"/>
          </a:xfrm>
        </p:spPr>
        <p:txBody>
          <a:bodyPr>
            <a:normAutofit/>
          </a:bodyPr>
          <a:lstStyle/>
          <a:p>
            <a:r>
              <a:rPr lang="hu-HU" dirty="0" smtClean="0"/>
              <a:t>Erősítés</a:t>
            </a:r>
          </a:p>
          <a:p>
            <a:pPr lvl="1"/>
            <a:r>
              <a:rPr lang="hu-HU" dirty="0" smtClean="0"/>
              <a:t>A bázisfeszültség kisebb, mint a kollektorfeszültség</a:t>
            </a:r>
          </a:p>
          <a:p>
            <a:pPr lvl="1"/>
            <a:r>
              <a:rPr lang="hu-HU" dirty="0" smtClean="0"/>
              <a:t>A bázisáram sokkal (10-100x) kisebb, mint a kollektoráram</a:t>
            </a:r>
          </a:p>
          <a:p>
            <a:pPr lvl="1"/>
            <a:r>
              <a:rPr lang="hu-HU" dirty="0" smtClean="0"/>
              <a:t>A bázisfeszültséggel kapcsolgatjuk a kollektoráramot</a:t>
            </a:r>
          </a:p>
          <a:p>
            <a:r>
              <a:rPr lang="hu-HU" dirty="0" smtClean="0"/>
              <a:t>Előnyök</a:t>
            </a:r>
          </a:p>
          <a:p>
            <a:pPr lvl="1"/>
            <a:r>
              <a:rPr lang="hu-HU" dirty="0" smtClean="0"/>
              <a:t>Kicsi</a:t>
            </a:r>
          </a:p>
          <a:p>
            <a:pPr lvl="1"/>
            <a:r>
              <a:rPr lang="hu-HU" dirty="0" smtClean="0"/>
              <a:t>Nincs mozgó alkatrész</a:t>
            </a:r>
          </a:p>
          <a:p>
            <a:pPr lvl="1"/>
            <a:r>
              <a:rPr lang="hu-HU" dirty="0" smtClean="0"/>
              <a:t>Megbízható</a:t>
            </a:r>
          </a:p>
          <a:p>
            <a:pPr lvl="1"/>
            <a:r>
              <a:rPr lang="hu-HU" dirty="0" smtClean="0"/>
              <a:t>Olcsó (homokból van és kicsi)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567" y="2472169"/>
            <a:ext cx="4317641" cy="301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6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Bevezetés</a:t>
            </a:r>
            <a:endParaRPr lang="hu-H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7575" y="1791754"/>
            <a:ext cx="5091194" cy="4660833"/>
          </a:xfrm>
        </p:spPr>
        <p:txBody>
          <a:bodyPr>
            <a:normAutofit/>
          </a:bodyPr>
          <a:lstStyle/>
          <a:p>
            <a:r>
              <a:rPr lang="hu-HU" dirty="0" smtClean="0"/>
              <a:t>Félvezető</a:t>
            </a:r>
          </a:p>
          <a:p>
            <a:pPr lvl="1"/>
            <a:r>
              <a:rPr lang="hu-HU" dirty="0" smtClean="0"/>
              <a:t>Olyan anyag, mely vezetőképessége alapján a fém és a szigetelő közé esik </a:t>
            </a:r>
          </a:p>
          <a:p>
            <a:r>
              <a:rPr lang="hu-HU" dirty="0" smtClean="0"/>
              <a:t>Alkalmazások</a:t>
            </a:r>
          </a:p>
          <a:p>
            <a:pPr lvl="1"/>
            <a:r>
              <a:rPr lang="hu-HU" dirty="0" smtClean="0"/>
              <a:t>Dióda</a:t>
            </a:r>
          </a:p>
          <a:p>
            <a:pPr lvl="1"/>
            <a:r>
              <a:rPr lang="hu-HU" dirty="0" smtClean="0"/>
              <a:t>Tranzisztor</a:t>
            </a:r>
            <a:endParaRPr lang="hu-HU" dirty="0" smtClean="0"/>
          </a:p>
          <a:p>
            <a:pPr lvl="1"/>
            <a:r>
              <a:rPr lang="hu-HU" dirty="0" smtClean="0"/>
              <a:t>LED</a:t>
            </a:r>
          </a:p>
          <a:p>
            <a:pPr lvl="1"/>
            <a:r>
              <a:rPr lang="en-US" dirty="0" smtClean="0"/>
              <a:t>F</a:t>
            </a:r>
            <a:r>
              <a:rPr lang="hu-HU" dirty="0" smtClean="0"/>
              <a:t>énydetektorok (pl. CCD)</a:t>
            </a:r>
          </a:p>
          <a:p>
            <a:r>
              <a:rPr lang="hu-HU" dirty="0" smtClean="0"/>
              <a:t>A 20. és 21. század egyik meghatározó technológiája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732" b="48228"/>
          <a:stretch/>
        </p:blipFill>
        <p:spPr>
          <a:xfrm>
            <a:off x="6041163" y="2358766"/>
            <a:ext cx="2891435" cy="498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839" y="3289502"/>
            <a:ext cx="2236818" cy="1639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7051" b="15331"/>
          <a:stretch/>
        </p:blipFill>
        <p:spPr>
          <a:xfrm>
            <a:off x="6000655" y="5148460"/>
            <a:ext cx="1928676" cy="1304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288" y="3289502"/>
            <a:ext cx="1549310" cy="154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5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FET – Field Effect Transistor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669" y="1960365"/>
            <a:ext cx="5585838" cy="369108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0253" y="1593871"/>
            <a:ext cx="3526416" cy="4779334"/>
          </a:xfrm>
        </p:spPr>
        <p:txBody>
          <a:bodyPr/>
          <a:lstStyle/>
          <a:p>
            <a:r>
              <a:rPr lang="hu-HU" dirty="0" smtClean="0"/>
              <a:t>Hasonló működés, mint az </a:t>
            </a:r>
            <a:r>
              <a:rPr lang="hu-HU" i="1" dirty="0" smtClean="0"/>
              <a:t>npn</a:t>
            </a:r>
            <a:r>
              <a:rPr lang="hu-HU" dirty="0" smtClean="0"/>
              <a:t> tranzisztor esetén</a:t>
            </a:r>
          </a:p>
          <a:p>
            <a:r>
              <a:rPr lang="hu-HU" dirty="0" smtClean="0"/>
              <a:t>Működési elv picit különböző:</a:t>
            </a:r>
          </a:p>
          <a:p>
            <a:pPr lvl="1"/>
            <a:r>
              <a:rPr lang="hu-HU" dirty="0" smtClean="0"/>
              <a:t>A kapufeszültség (mint a bázis) a kiürített tartomány méretét szabályozza</a:t>
            </a:r>
          </a:p>
          <a:p>
            <a:pPr lvl="1"/>
            <a:r>
              <a:rPr lang="hu-HU" dirty="0" smtClean="0"/>
              <a:t>Megfelelő értéknél a tranzisztor vezetni kezd D és S között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5822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CPU előállítása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72" y="1406188"/>
            <a:ext cx="4362760" cy="1338146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/>
              <a:t>1. Homokból (SiO</a:t>
            </a:r>
            <a:r>
              <a:rPr lang="hu-HU" baseline="-25000" dirty="0" smtClean="0"/>
              <a:t>2</a:t>
            </a:r>
            <a:r>
              <a:rPr lang="hu-HU" dirty="0" smtClean="0"/>
              <a:t>) tiszta Si olvadékot készítenek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71" y="2857736"/>
            <a:ext cx="4362760" cy="3490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86" y="2857736"/>
            <a:ext cx="4362761" cy="349020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083087" y="1406188"/>
            <a:ext cx="4362760" cy="133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hu-HU" dirty="0" smtClean="0"/>
              <a:t>2. Az olvadékból húzással hatalmas 99,9999999% tisztaságú Si egykristály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3635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CPU előállítása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72" y="1417528"/>
            <a:ext cx="4362760" cy="1156704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/>
              <a:t>3. Felszeletelik 1 mm vastag, 30 cm átmérőjű darabokra</a:t>
            </a:r>
            <a:endParaRPr lang="hu-H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3087" y="1417528"/>
            <a:ext cx="4362760" cy="1156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hu-HU" dirty="0" smtClean="0"/>
              <a:t>4. Polírozás után: Si wafer. </a:t>
            </a:r>
            <a:r>
              <a:rPr lang="en-US" dirty="0" smtClean="0"/>
              <a:t>E</a:t>
            </a:r>
            <a:r>
              <a:rPr lang="hu-HU" dirty="0" smtClean="0"/>
              <a:t>z az integrált áramkörök alapanyaga</a:t>
            </a:r>
            <a:endParaRPr lang="hu-H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72" y="2857736"/>
            <a:ext cx="4362761" cy="3490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86" y="2857736"/>
            <a:ext cx="4362761" cy="349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CPU előállítása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72" y="1417528"/>
            <a:ext cx="4362760" cy="11567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dirty="0"/>
              <a:t>5</a:t>
            </a:r>
            <a:r>
              <a:rPr lang="hu-HU" dirty="0" smtClean="0"/>
              <a:t>. Fotolitográfia: reziszt réteg + UV fény segítségével bevonat stencil</a:t>
            </a:r>
            <a:endParaRPr lang="hu-H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3087" y="1417528"/>
            <a:ext cx="4372586" cy="1156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hu-HU" dirty="0"/>
              <a:t>6</a:t>
            </a:r>
            <a:r>
              <a:rPr lang="hu-HU" dirty="0" smtClean="0"/>
              <a:t>. Ion implantáció: </a:t>
            </a:r>
            <a:r>
              <a:rPr lang="hu-HU" i="1" dirty="0" smtClean="0"/>
              <a:t>n</a:t>
            </a:r>
            <a:r>
              <a:rPr lang="hu-HU" dirty="0" smtClean="0"/>
              <a:t> ill. </a:t>
            </a:r>
            <a:r>
              <a:rPr lang="hu-HU" i="1" dirty="0" smtClean="0"/>
              <a:t>p</a:t>
            </a:r>
            <a:r>
              <a:rPr lang="hu-HU" dirty="0" smtClean="0"/>
              <a:t> rétegek kialakítása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45" y="2849875"/>
            <a:ext cx="4372587" cy="3498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87" y="2849875"/>
            <a:ext cx="4372586" cy="349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4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CPU előállítása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72" y="1417528"/>
            <a:ext cx="4362760" cy="115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 smtClean="0"/>
              <a:t>7. További lépések: leválasztás, litográfia, marás, polírozás</a:t>
            </a:r>
            <a:endParaRPr lang="hu-H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3087" y="1417528"/>
            <a:ext cx="4372586" cy="11567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hu-HU" dirty="0" smtClean="0"/>
              <a:t>8. Elkészült tranzisztor három réz kivezetéssel és szigetelővel bevonva</a:t>
            </a:r>
            <a:endParaRPr lang="hu-H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72" y="2849874"/>
            <a:ext cx="4372586" cy="3498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87" y="2849873"/>
            <a:ext cx="4372586" cy="349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5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CPU előállítása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72" y="1417528"/>
            <a:ext cx="4362760" cy="115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/>
              <a:t>9</a:t>
            </a:r>
            <a:r>
              <a:rPr lang="hu-HU" dirty="0" smtClean="0"/>
              <a:t>. Összeköttetések kialakítása: 30 szint is lehet</a:t>
            </a:r>
            <a:endParaRPr lang="hu-H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3087" y="1417528"/>
            <a:ext cx="4372586" cy="1156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hu-HU" dirty="0" smtClean="0"/>
              <a:t>10. A kész IC-k kivágása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72" y="2849873"/>
            <a:ext cx="4372586" cy="3498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85" y="2849872"/>
            <a:ext cx="4372587" cy="349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CPU előállítása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72" y="1417528"/>
            <a:ext cx="4362760" cy="11567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dirty="0" smtClean="0"/>
              <a:t>11. Elektromos kivezetések, hőelvezetés és védőtás csatlakoztatása</a:t>
            </a:r>
            <a:endParaRPr lang="hu-H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3087" y="1417528"/>
            <a:ext cx="4372586" cy="1156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hu-HU" dirty="0" smtClean="0"/>
              <a:t>12. Csomagolás</a:t>
            </a:r>
            <a:endParaRPr lang="hu-H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71" y="2849871"/>
            <a:ext cx="4372587" cy="3498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87" y="2849870"/>
            <a:ext cx="4372586" cy="349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0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IC technológia fejlődése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19" y="1417529"/>
            <a:ext cx="5125211" cy="1667013"/>
          </a:xfrm>
        </p:spPr>
        <p:txBody>
          <a:bodyPr/>
          <a:lstStyle/>
          <a:p>
            <a:r>
              <a:rPr lang="hu-HU" dirty="0" smtClean="0"/>
              <a:t>Moore törvénye:</a:t>
            </a:r>
          </a:p>
          <a:p>
            <a:pPr lvl="1"/>
            <a:r>
              <a:rPr lang="hu-HU" dirty="0" smtClean="0"/>
              <a:t>A tranzisztorok száma kétévente megduplázódik az integrált áramkörökben</a:t>
            </a:r>
          </a:p>
          <a:p>
            <a:pPr lvl="1"/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657" y="1383508"/>
            <a:ext cx="4343891" cy="3901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3" y="2998834"/>
            <a:ext cx="3515067" cy="351506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91121" y="4886246"/>
            <a:ext cx="5235427" cy="1662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Méretskála:</a:t>
            </a:r>
          </a:p>
          <a:p>
            <a:pPr lvl="1"/>
            <a:r>
              <a:rPr lang="hu-HU" dirty="0" smtClean="0"/>
              <a:t>Jelenleg 22 nm-es technológia</a:t>
            </a:r>
          </a:p>
          <a:p>
            <a:pPr lvl="1"/>
            <a:r>
              <a:rPr lang="hu-HU" dirty="0" smtClean="0"/>
              <a:t>Fizikai korlát: kb. 5 nm az alagúteffektus miatt</a:t>
            </a:r>
          </a:p>
        </p:txBody>
      </p:sp>
    </p:spTree>
    <p:extLst>
      <p:ext uri="{BB962C8B-B14F-4D97-AF65-F5344CB8AC3E}">
        <p14:creationId xmlns:p14="http://schemas.microsoft.com/office/powerpoint/2010/main" val="357689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Vezetési sáv és gap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19" y="1820671"/>
            <a:ext cx="4510781" cy="2057681"/>
          </a:xfrm>
        </p:spPr>
        <p:txBody>
          <a:bodyPr/>
          <a:lstStyle/>
          <a:p>
            <a:r>
              <a:rPr lang="hu-HU" dirty="0" smtClean="0"/>
              <a:t>Félvezetőkben és szigetelőkben gap van a vegyérték sáv és a vezetési sáv között: </a:t>
            </a:r>
            <a:r>
              <a:rPr lang="hu-HU" i="1" dirty="0" smtClean="0"/>
              <a:t>E</a:t>
            </a:r>
            <a:r>
              <a:rPr lang="hu-HU" baseline="-25000" dirty="0" smtClean="0"/>
              <a:t>g</a:t>
            </a:r>
          </a:p>
          <a:p>
            <a:r>
              <a:rPr lang="hu-HU" dirty="0" smtClean="0"/>
              <a:t>Félvezető: ~0,5 eV &lt; </a:t>
            </a:r>
            <a:r>
              <a:rPr lang="hu-HU" i="1" dirty="0"/>
              <a:t>E</a:t>
            </a:r>
            <a:r>
              <a:rPr lang="hu-HU" baseline="-25000" dirty="0"/>
              <a:t>g</a:t>
            </a:r>
            <a:r>
              <a:rPr lang="hu-HU" dirty="0" smtClean="0"/>
              <a:t> &lt; 3 eV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491811"/>
            <a:ext cx="4445000" cy="2540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225990"/>
              </p:ext>
            </p:extLst>
          </p:nvPr>
        </p:nvGraphicFramePr>
        <p:xfrm>
          <a:off x="721204" y="4286606"/>
          <a:ext cx="4118406" cy="1633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9203"/>
                <a:gridCol w="2059203"/>
              </a:tblGrid>
              <a:tr h="408426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Elem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i="1" dirty="0" smtClean="0">
                          <a:latin typeface="Gill Sans"/>
                          <a:cs typeface="Gill Sans"/>
                        </a:rPr>
                        <a:t>E</a:t>
                      </a:r>
                      <a:r>
                        <a:rPr lang="hu-HU" baseline="-25000" dirty="0" smtClean="0">
                          <a:latin typeface="Gill Sans"/>
                          <a:cs typeface="Gill Sans"/>
                        </a:rPr>
                        <a:t>g</a:t>
                      </a:r>
                      <a:r>
                        <a:rPr lang="hu-HU" baseline="0" dirty="0" smtClean="0">
                          <a:latin typeface="Gill Sans"/>
                          <a:cs typeface="Gill Sans"/>
                        </a:rPr>
                        <a:t> (eV)</a:t>
                      </a:r>
                      <a:endParaRPr lang="hu-HU" baseline="-250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08426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C (gyémánt)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5,48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08426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Si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1,11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08426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Ge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0,67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510026"/>
              </p:ext>
            </p:extLst>
          </p:nvPr>
        </p:nvGraphicFramePr>
        <p:xfrm>
          <a:off x="5082722" y="4286606"/>
          <a:ext cx="4118406" cy="2042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9203"/>
                <a:gridCol w="2059203"/>
              </a:tblGrid>
              <a:tr h="408426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Vegyület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i="1" dirty="0" smtClean="0">
                          <a:latin typeface="Gill Sans"/>
                          <a:cs typeface="Gill Sans"/>
                        </a:rPr>
                        <a:t>E</a:t>
                      </a:r>
                      <a:r>
                        <a:rPr lang="hu-HU" baseline="-25000" dirty="0" smtClean="0">
                          <a:latin typeface="Gill Sans"/>
                          <a:cs typeface="Gill Sans"/>
                        </a:rPr>
                        <a:t>g</a:t>
                      </a:r>
                      <a:r>
                        <a:rPr lang="hu-HU" baseline="0" dirty="0" smtClean="0">
                          <a:latin typeface="Gill Sans"/>
                          <a:cs typeface="Gill Sans"/>
                        </a:rPr>
                        <a:t> (eV)</a:t>
                      </a:r>
                      <a:endParaRPr lang="hu-HU" baseline="-250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08426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GaAs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1,43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08426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ZnS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3,56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08426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In</a:t>
                      </a:r>
                      <a:r>
                        <a:rPr lang="hu-HU" baseline="0" dirty="0" smtClean="0">
                          <a:latin typeface="Gill Sans"/>
                          <a:cs typeface="Gill Sans"/>
                        </a:rPr>
                        <a:t>Sb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0,18</a:t>
                      </a:r>
                    </a:p>
                  </a:txBody>
                  <a:tcPr/>
                </a:tc>
              </a:tr>
              <a:tr h="408426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GaN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3,44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79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928" y="3051594"/>
            <a:ext cx="4558262" cy="261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Hőmérsékletfüggés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123" y="1514492"/>
            <a:ext cx="8050690" cy="1003040"/>
          </a:xfrm>
        </p:spPr>
        <p:txBody>
          <a:bodyPr/>
          <a:lstStyle/>
          <a:p>
            <a:r>
              <a:rPr lang="hu-HU" dirty="0" smtClean="0"/>
              <a:t>Melegben egyre több elektron gerjesztődik a vezetési sávba</a:t>
            </a:r>
          </a:p>
          <a:p>
            <a:pPr lvl="1"/>
            <a:r>
              <a:rPr lang="hu-HU" dirty="0" smtClean="0"/>
              <a:t>Üveg vezetése:</a:t>
            </a:r>
            <a:endParaRPr lang="hu-HU" dirty="0"/>
          </a:p>
        </p:txBody>
      </p:sp>
      <p:pic>
        <p:nvPicPr>
          <p:cNvPr id="4" name="Conductivity of Gla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1801" y="2711951"/>
            <a:ext cx="6246812" cy="35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1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Szilícium (Silicon)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53" y="1508251"/>
            <a:ext cx="4864416" cy="1848455"/>
          </a:xfrm>
        </p:spPr>
        <p:txBody>
          <a:bodyPr/>
          <a:lstStyle/>
          <a:p>
            <a:r>
              <a:rPr lang="hu-HU" dirty="0" smtClean="0"/>
              <a:t>Gyémántszerkezet</a:t>
            </a:r>
          </a:p>
          <a:p>
            <a:pPr lvl="1"/>
            <a:r>
              <a:rPr lang="hu-HU" dirty="0" smtClean="0"/>
              <a:t>Kovalens kötések</a:t>
            </a:r>
          </a:p>
          <a:p>
            <a:pPr lvl="1"/>
            <a:r>
              <a:rPr lang="hu-HU" dirty="0" smtClean="0"/>
              <a:t>Minden atomnak 4 szomszédja van</a:t>
            </a:r>
          </a:p>
          <a:p>
            <a:pPr lvl="1"/>
            <a:r>
              <a:rPr lang="hu-HU" dirty="0" smtClean="0"/>
              <a:t>Tetraéderes szerkezet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728" y="1759072"/>
            <a:ext cx="4309555" cy="4113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933" y="3379385"/>
            <a:ext cx="3115726" cy="311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9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Vezetési tulajdonságok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FD-statisztika:</a:t>
            </a:r>
          </a:p>
          <a:p>
            <a:pPr marL="579600" lvl="1">
              <a:spcBef>
                <a:spcPts val="3000"/>
              </a:spcBef>
            </a:pPr>
            <a:r>
              <a:rPr lang="hu-HU" dirty="0" smtClean="0"/>
              <a:t>Ha </a:t>
            </a:r>
            <a:r>
              <a:rPr lang="hu-HU" i="1" dirty="0" smtClean="0"/>
              <a:t>E</a:t>
            </a:r>
            <a:r>
              <a:rPr lang="hu-HU" dirty="0" smtClean="0"/>
              <a:t> – </a:t>
            </a:r>
            <a:r>
              <a:rPr lang="hu-HU" i="1" dirty="0" smtClean="0">
                <a:latin typeface="Times"/>
                <a:cs typeface="Times"/>
              </a:rPr>
              <a:t>μ</a:t>
            </a:r>
            <a:r>
              <a:rPr lang="hu-HU" dirty="0" smtClean="0"/>
              <a:t>≫</a:t>
            </a:r>
            <a:r>
              <a:rPr lang="hu-HU" i="1" dirty="0" smtClean="0"/>
              <a:t>kT</a:t>
            </a:r>
            <a:r>
              <a:rPr lang="hu-HU" dirty="0" smtClean="0"/>
              <a:t>:</a:t>
            </a:r>
            <a:endParaRPr lang="hu-HU" dirty="0"/>
          </a:p>
          <a:p>
            <a:pPr marL="579600" lvl="1">
              <a:spcBef>
                <a:spcPts val="3000"/>
              </a:spcBef>
            </a:pPr>
            <a:r>
              <a:rPr lang="hu-HU" dirty="0"/>
              <a:t>Ha </a:t>
            </a:r>
            <a:r>
              <a:rPr lang="hu-HU" i="1" dirty="0" smtClean="0"/>
              <a:t>E</a:t>
            </a:r>
            <a:r>
              <a:rPr lang="hu-HU" dirty="0" smtClean="0"/>
              <a:t> </a:t>
            </a:r>
            <a:r>
              <a:rPr lang="hu-HU" dirty="0"/>
              <a:t>– </a:t>
            </a:r>
            <a:r>
              <a:rPr lang="hu-HU" i="1" dirty="0" smtClean="0">
                <a:latin typeface="Times"/>
                <a:cs typeface="Times"/>
              </a:rPr>
              <a:t>μ</a:t>
            </a:r>
            <a:r>
              <a:rPr lang="hu-HU" dirty="0" smtClean="0"/>
              <a:t>≪-</a:t>
            </a:r>
            <a:r>
              <a:rPr lang="hu-HU" i="1" dirty="0" smtClean="0"/>
              <a:t>kT</a:t>
            </a:r>
            <a:r>
              <a:rPr lang="hu-HU" dirty="0" smtClean="0"/>
              <a:t>:</a:t>
            </a:r>
          </a:p>
          <a:p>
            <a:r>
              <a:rPr lang="hu-HU" dirty="0" smtClean="0"/>
              <a:t>A gerjesztett elektronok száma:</a:t>
            </a:r>
          </a:p>
          <a:p>
            <a:endParaRPr lang="hu-HU" dirty="0"/>
          </a:p>
          <a:p>
            <a:r>
              <a:rPr lang="hu-HU" dirty="0" smtClean="0"/>
              <a:t>A lyukak száma:</a:t>
            </a:r>
          </a:p>
          <a:p>
            <a:pPr lvl="1"/>
            <a:endParaRPr lang="hu-HU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39" y="2344991"/>
            <a:ext cx="1816100" cy="381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20" y="1582531"/>
            <a:ext cx="2933700" cy="660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68" y="3068711"/>
            <a:ext cx="21209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631" y="1431083"/>
            <a:ext cx="2805634" cy="2589816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1" y="4256226"/>
            <a:ext cx="1727200" cy="3556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1" y="5571693"/>
            <a:ext cx="1689100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263" y="4256226"/>
            <a:ext cx="5490002" cy="21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9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Vezetési tulajdonságok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122" y="1378411"/>
            <a:ext cx="7957477" cy="2794795"/>
          </a:xfrm>
        </p:spPr>
        <p:txBody>
          <a:bodyPr/>
          <a:lstStyle/>
          <a:p>
            <a:r>
              <a:rPr lang="hu-HU" dirty="0" smtClean="0"/>
              <a:t>Mivel </a:t>
            </a:r>
            <a:r>
              <a:rPr lang="hu-HU" i="1" dirty="0" smtClean="0"/>
              <a:t>n </a:t>
            </a:r>
            <a:r>
              <a:rPr lang="hu-HU" dirty="0" smtClean="0"/>
              <a:t>= </a:t>
            </a:r>
            <a:r>
              <a:rPr lang="hu-HU" i="1" dirty="0" smtClean="0"/>
              <a:t>p</a:t>
            </a:r>
            <a:r>
              <a:rPr lang="hu-HU" dirty="0" smtClean="0"/>
              <a:t>:</a:t>
            </a:r>
          </a:p>
          <a:p>
            <a:endParaRPr lang="hu-HU" i="1" dirty="0"/>
          </a:p>
          <a:p>
            <a:r>
              <a:rPr lang="hu-HU" dirty="0" smtClean="0"/>
              <a:t>Azaz az </a:t>
            </a:r>
            <a:r>
              <a:rPr lang="hu-HU" i="1" dirty="0" smtClean="0"/>
              <a:t>E</a:t>
            </a:r>
            <a:r>
              <a:rPr lang="hu-HU" baseline="-25000" dirty="0" smtClean="0"/>
              <a:t>g</a:t>
            </a:r>
            <a:r>
              <a:rPr lang="hu-HU" dirty="0" smtClean="0"/>
              <a:t> gap energia függvényében változik a vezető elektronok száma</a:t>
            </a:r>
          </a:p>
          <a:p>
            <a:r>
              <a:rPr lang="hu-HU" dirty="0" smtClean="0"/>
              <a:t>A Drude-modell alapján: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48" y="1922416"/>
            <a:ext cx="4686300" cy="419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55" y="3487406"/>
            <a:ext cx="2743200" cy="6858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609420"/>
              </p:ext>
            </p:extLst>
          </p:nvPr>
        </p:nvGraphicFramePr>
        <p:xfrm>
          <a:off x="993458" y="4343304"/>
          <a:ext cx="7919084" cy="2109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639"/>
                <a:gridCol w="1564777"/>
                <a:gridCol w="1780216"/>
                <a:gridCol w="2925452"/>
              </a:tblGrid>
              <a:tr h="421857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Elem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i="1" dirty="0" smtClean="0">
                          <a:latin typeface="Gill Sans"/>
                          <a:cs typeface="Gill Sans"/>
                        </a:rPr>
                        <a:t>E</a:t>
                      </a:r>
                      <a:r>
                        <a:rPr lang="hu-HU" baseline="-25000" dirty="0" smtClean="0">
                          <a:latin typeface="Gill Sans"/>
                          <a:cs typeface="Gill Sans"/>
                        </a:rPr>
                        <a:t>g</a:t>
                      </a:r>
                      <a:r>
                        <a:rPr lang="hu-HU" baseline="0" dirty="0" smtClean="0">
                          <a:latin typeface="Gill Sans"/>
                          <a:cs typeface="Gill Sans"/>
                        </a:rPr>
                        <a:t> (eV)</a:t>
                      </a:r>
                      <a:endParaRPr lang="hu-HU" baseline="-250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aseline="0" dirty="0" smtClean="0">
                          <a:latin typeface="Gill Sans"/>
                          <a:cs typeface="Gill Sans"/>
                        </a:rPr>
                        <a:t>exp(-</a:t>
                      </a:r>
                      <a:r>
                        <a:rPr lang="hu-HU" i="1" baseline="0" dirty="0" smtClean="0">
                          <a:latin typeface="Gill Sans"/>
                          <a:cs typeface="Gill Sans"/>
                        </a:rPr>
                        <a:t>E</a:t>
                      </a:r>
                      <a:r>
                        <a:rPr lang="hu-HU" baseline="-25000" dirty="0" smtClean="0">
                          <a:latin typeface="Gill Sans"/>
                          <a:cs typeface="Gill Sans"/>
                        </a:rPr>
                        <a:t>g</a:t>
                      </a:r>
                      <a:r>
                        <a:rPr lang="hu-HU" baseline="0" dirty="0" smtClean="0">
                          <a:latin typeface="Gill Sans"/>
                          <a:cs typeface="Gill Sans"/>
                        </a:rPr>
                        <a:t>/2</a:t>
                      </a:r>
                      <a:r>
                        <a:rPr lang="hu-HU" i="1" baseline="0" dirty="0" smtClean="0">
                          <a:latin typeface="Gill Sans"/>
                          <a:cs typeface="Gill Sans"/>
                        </a:rPr>
                        <a:t>kT</a:t>
                      </a:r>
                      <a:r>
                        <a:rPr lang="hu-HU" baseline="0" dirty="0" smtClean="0">
                          <a:latin typeface="Gill Sans"/>
                          <a:cs typeface="Gill Sans"/>
                        </a:rPr>
                        <a:t>)</a:t>
                      </a:r>
                      <a:endParaRPr lang="hu-HU" baseline="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aseline="0" dirty="0" smtClean="0">
                          <a:latin typeface="Gill Sans"/>
                          <a:cs typeface="Gill Sans"/>
                        </a:rPr>
                        <a:t>Vezetőképesség (S/m)</a:t>
                      </a:r>
                      <a:endParaRPr lang="hu-HU" baseline="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21857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C (gyémánt)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5,48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10</a:t>
                      </a:r>
                      <a:r>
                        <a:rPr lang="hu-HU" baseline="30000" dirty="0" smtClean="0">
                          <a:latin typeface="Gill Sans"/>
                          <a:cs typeface="Gill Sans"/>
                        </a:rPr>
                        <a:t>-47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~10</a:t>
                      </a:r>
                      <a:r>
                        <a:rPr lang="hu-HU" baseline="30000" dirty="0" smtClean="0">
                          <a:latin typeface="Gill Sans"/>
                          <a:cs typeface="Gill Sans"/>
                        </a:rPr>
                        <a:t>-13</a:t>
                      </a:r>
                      <a:endParaRPr lang="hu-HU" baseline="300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21857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Si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1,11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>
                          <a:latin typeface="Gill Sans"/>
                          <a:cs typeface="Gill Sans"/>
                        </a:rPr>
                        <a:t>2x10</a:t>
                      </a:r>
                      <a:r>
                        <a:rPr lang="hu-HU" baseline="30000" dirty="0" smtClean="0">
                          <a:latin typeface="Gill Sans"/>
                          <a:cs typeface="Gill Sans"/>
                        </a:rPr>
                        <a:t>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5x10</a:t>
                      </a:r>
                      <a:r>
                        <a:rPr lang="hu-HU" baseline="30000" dirty="0" smtClean="0">
                          <a:latin typeface="Gill Sans"/>
                          <a:cs typeface="Gill Sans"/>
                        </a:rPr>
                        <a:t>-4</a:t>
                      </a:r>
                      <a:endParaRPr lang="hu-HU" baseline="300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21857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Ge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0,67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>
                          <a:latin typeface="Gill Sans"/>
                          <a:cs typeface="Gill Sans"/>
                        </a:rPr>
                        <a:t>1,5x10</a:t>
                      </a:r>
                      <a:r>
                        <a:rPr lang="hu-HU" baseline="30000" dirty="0" smtClean="0">
                          <a:latin typeface="Gill Sans"/>
                          <a:cs typeface="Gill Sans"/>
                        </a:rPr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2,17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21857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GaAs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1,43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>
                          <a:latin typeface="Gill Sans"/>
                          <a:cs typeface="Gill Sans"/>
                        </a:rPr>
                        <a:t>4x10</a:t>
                      </a:r>
                      <a:r>
                        <a:rPr lang="hu-HU" baseline="30000" dirty="0" smtClean="0">
                          <a:latin typeface="Gill Sans"/>
                          <a:cs typeface="Gill Sans"/>
                        </a:rPr>
                        <a:t>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10</a:t>
                      </a:r>
                      <a:r>
                        <a:rPr lang="hu-HU" baseline="30000" dirty="0" smtClean="0">
                          <a:latin typeface="Gill Sans"/>
                          <a:cs typeface="Gill Sans"/>
                        </a:rPr>
                        <a:t>-7</a:t>
                      </a:r>
                      <a:endParaRPr lang="hu-HU" baseline="300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0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Vezetési tulajdonságok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122" y="2698972"/>
            <a:ext cx="7957477" cy="3366549"/>
          </a:xfrm>
        </p:spPr>
        <p:txBody>
          <a:bodyPr/>
          <a:lstStyle/>
          <a:p>
            <a:r>
              <a:rPr lang="hu-HU" dirty="0" smtClean="0"/>
              <a:t>A lyukak is vezetnek, de a relaxációs idő, és így a drift sebesség különbözhet</a:t>
            </a:r>
          </a:p>
          <a:p>
            <a:r>
              <a:rPr lang="hu-HU" dirty="0" smtClean="0"/>
              <a:t>Ezzel együtt: </a:t>
            </a:r>
            <a:r>
              <a:rPr lang="hu-HU" i="1" dirty="0" smtClean="0">
                <a:latin typeface="Times"/>
                <a:cs typeface="Times"/>
              </a:rPr>
              <a:t>σ</a:t>
            </a:r>
            <a:r>
              <a:rPr lang="hu-HU" dirty="0" smtClean="0"/>
              <a:t>~exp(-</a:t>
            </a:r>
            <a:r>
              <a:rPr lang="hu-HU" i="1" dirty="0" smtClean="0"/>
              <a:t>E</a:t>
            </a:r>
            <a:r>
              <a:rPr lang="hu-HU" baseline="-25000" dirty="0" smtClean="0"/>
              <a:t>g</a:t>
            </a:r>
            <a:r>
              <a:rPr lang="hu-HU" dirty="0" smtClean="0"/>
              <a:t>/2</a:t>
            </a:r>
            <a:r>
              <a:rPr lang="hu-HU" i="1" dirty="0" smtClean="0"/>
              <a:t>kT</a:t>
            </a:r>
            <a:r>
              <a:rPr lang="hu-HU" dirty="0" smtClean="0"/>
              <a:t>)</a:t>
            </a:r>
          </a:p>
          <a:p>
            <a:r>
              <a:rPr lang="hu-HU" dirty="0" smtClean="0"/>
              <a:t>Ez a tiszta, tökéletes (intrinszik) félevezető vezetése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234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Extrinsic félvezető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04" y="1384807"/>
            <a:ext cx="9100932" cy="5113141"/>
          </a:xfrm>
        </p:spPr>
        <p:txBody>
          <a:bodyPr>
            <a:normAutofit/>
          </a:bodyPr>
          <a:lstStyle/>
          <a:p>
            <a:r>
              <a:rPr lang="hu-HU" dirty="0" smtClean="0"/>
              <a:t>A tiszta félvezetőbe (Si vagy Ge) adalék anyagot keverünk (dope-olás)</a:t>
            </a:r>
          </a:p>
          <a:p>
            <a:pPr lvl="1"/>
            <a:r>
              <a:rPr lang="en-US" dirty="0" smtClean="0"/>
              <a:t>Elem </a:t>
            </a:r>
            <a:r>
              <a:rPr lang="en-US" dirty="0" err="1" smtClean="0"/>
              <a:t>az</a:t>
            </a:r>
            <a:r>
              <a:rPr lang="en-US" dirty="0" smtClean="0"/>
              <a:t> V. </a:t>
            </a:r>
            <a:r>
              <a:rPr lang="en-US" dirty="0" err="1" smtClean="0"/>
              <a:t>oszlopból</a:t>
            </a:r>
            <a:endParaRPr lang="en-US" dirty="0" smtClean="0"/>
          </a:p>
          <a:p>
            <a:pPr lvl="2"/>
            <a:r>
              <a:rPr lang="en-US" dirty="0" smtClean="0"/>
              <a:t>P, As</a:t>
            </a:r>
          </a:p>
          <a:p>
            <a:pPr lvl="2"/>
            <a:r>
              <a:rPr lang="en-US" dirty="0" smtClean="0"/>
              <a:t>Donor atom</a:t>
            </a:r>
          </a:p>
          <a:p>
            <a:pPr lvl="2"/>
            <a:r>
              <a:rPr lang="en-US" i="1" dirty="0" smtClean="0"/>
              <a:t>n</a:t>
            </a:r>
            <a:r>
              <a:rPr lang="en-US" dirty="0" smtClean="0"/>
              <a:t>-</a:t>
            </a:r>
            <a:r>
              <a:rPr lang="en-US" dirty="0" err="1" smtClean="0"/>
              <a:t>típusú</a:t>
            </a:r>
            <a:r>
              <a:rPr lang="en-US" dirty="0" smtClean="0"/>
              <a:t> </a:t>
            </a:r>
            <a:r>
              <a:rPr lang="en-US" dirty="0" err="1" smtClean="0"/>
              <a:t>félvezető</a:t>
            </a:r>
            <a:endParaRPr lang="en-US" dirty="0" smtClean="0"/>
          </a:p>
          <a:p>
            <a:pPr lvl="2"/>
            <a:r>
              <a:rPr lang="en-US" dirty="0"/>
              <a:t>E</a:t>
            </a:r>
            <a:r>
              <a:rPr lang="en-US" dirty="0" smtClean="0"/>
              <a:t>xtra </a:t>
            </a:r>
            <a:r>
              <a:rPr lang="en-US" dirty="0" err="1" smtClean="0"/>
              <a:t>elektront</a:t>
            </a:r>
            <a:r>
              <a:rPr lang="en-US" dirty="0" smtClean="0"/>
              <a:t> ad</a:t>
            </a:r>
          </a:p>
          <a:p>
            <a:pPr lvl="1"/>
            <a:r>
              <a:rPr lang="en-US" dirty="0" smtClean="0"/>
              <a:t>Elem a III. </a:t>
            </a:r>
            <a:r>
              <a:rPr lang="en-US" dirty="0" err="1" smtClean="0"/>
              <a:t>oszlopból</a:t>
            </a:r>
            <a:endParaRPr lang="en-US" dirty="0"/>
          </a:p>
          <a:p>
            <a:pPr lvl="2"/>
            <a:r>
              <a:rPr lang="hu-HU" dirty="0" smtClean="0"/>
              <a:t>B, Al, In</a:t>
            </a:r>
          </a:p>
          <a:p>
            <a:pPr lvl="2"/>
            <a:r>
              <a:rPr lang="en-US" dirty="0" smtClean="0"/>
              <a:t>A</a:t>
            </a:r>
            <a:r>
              <a:rPr lang="hu-HU" dirty="0" smtClean="0"/>
              <a:t>kceptor atom</a:t>
            </a:r>
          </a:p>
          <a:p>
            <a:pPr lvl="2"/>
            <a:r>
              <a:rPr lang="hu-HU" i="1" dirty="0" smtClean="0"/>
              <a:t>p</a:t>
            </a:r>
            <a:r>
              <a:rPr lang="hu-HU" dirty="0" smtClean="0"/>
              <a:t>-típusú félvezető</a:t>
            </a:r>
          </a:p>
          <a:p>
            <a:pPr lvl="2"/>
            <a:r>
              <a:rPr lang="hu-HU" dirty="0" smtClean="0"/>
              <a:t>Extra lyukat ad</a:t>
            </a:r>
          </a:p>
          <a:p>
            <a:r>
              <a:rPr lang="hu-HU" dirty="0" smtClean="0"/>
              <a:t>Hasonló hatás ha pl. GaAs-ben Ga és As nem pont 1:1 arányban van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171" y="2358766"/>
            <a:ext cx="5754965" cy="320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27158</TotalTime>
  <Words>1076</Words>
  <Application>Microsoft Macintosh PowerPoint</Application>
  <PresentationFormat>A4 Paper (210x297 mm)</PresentationFormat>
  <Paragraphs>181</Paragraphs>
  <Slides>27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Capital</vt:lpstr>
      <vt:lpstr>   Félvezetők</vt:lpstr>
      <vt:lpstr>Bevezetés</vt:lpstr>
      <vt:lpstr>Vezetési sáv és gap</vt:lpstr>
      <vt:lpstr>Hőmérsékletfüggés</vt:lpstr>
      <vt:lpstr>Szilícium (Silicon)</vt:lpstr>
      <vt:lpstr>Vezetési tulajdonságok</vt:lpstr>
      <vt:lpstr>Vezetési tulajdonságok</vt:lpstr>
      <vt:lpstr>Vezetési tulajdonságok</vt:lpstr>
      <vt:lpstr>Extrinsic félvezető</vt:lpstr>
      <vt:lpstr>Extrinsic félvezetők</vt:lpstr>
      <vt:lpstr>Extrinsic félvezetők</vt:lpstr>
      <vt:lpstr>Hall-effektus</vt:lpstr>
      <vt:lpstr>n-p átmenet (dióda)</vt:lpstr>
      <vt:lpstr>n-p átmenet (dióda)</vt:lpstr>
      <vt:lpstr>LED (Light-Emitting Diode)</vt:lpstr>
      <vt:lpstr>LED működése</vt:lpstr>
      <vt:lpstr>Rétegtranzisztor felépítése</vt:lpstr>
      <vt:lpstr>Tranzisztor működése</vt:lpstr>
      <vt:lpstr>A tranzisztor egy kis kapcsoló</vt:lpstr>
      <vt:lpstr>FET – Field Effect Transistor</vt:lpstr>
      <vt:lpstr>CPU előállítása</vt:lpstr>
      <vt:lpstr>CPU előállítása</vt:lpstr>
      <vt:lpstr>CPU előállítása</vt:lpstr>
      <vt:lpstr>CPU előállítása</vt:lpstr>
      <vt:lpstr>CPU előállítása</vt:lpstr>
      <vt:lpstr>CPU előállítása</vt:lpstr>
      <vt:lpstr>IC technológia fejlődése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Péter Dusán Ispánovity</dc:creator>
  <cp:lastModifiedBy>Péter Dusán Ispánovity</cp:lastModifiedBy>
  <cp:revision>468</cp:revision>
  <cp:lastPrinted>2013-11-18T12:52:48Z</cp:lastPrinted>
  <dcterms:created xsi:type="dcterms:W3CDTF">2013-09-15T13:45:02Z</dcterms:created>
  <dcterms:modified xsi:type="dcterms:W3CDTF">2014-11-30T20:31:38Z</dcterms:modified>
</cp:coreProperties>
</file>