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emf" ContentType="image/x-emf"/>
  <Default Extension="rels" ContentType="application/vnd.openxmlformats-package.relationships+xml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7" r:id="rId4"/>
    <p:sldId id="276" r:id="rId5"/>
    <p:sldId id="260" r:id="rId6"/>
    <p:sldId id="268" r:id="rId7"/>
    <p:sldId id="269" r:id="rId8"/>
    <p:sldId id="266" r:id="rId9"/>
    <p:sldId id="261" r:id="rId10"/>
    <p:sldId id="262" r:id="rId11"/>
    <p:sldId id="263" r:id="rId12"/>
    <p:sldId id="279" r:id="rId13"/>
    <p:sldId id="264" r:id="rId14"/>
    <p:sldId id="271" r:id="rId15"/>
    <p:sldId id="265" r:id="rId16"/>
    <p:sldId id="278" r:id="rId17"/>
    <p:sldId id="272" r:id="rId18"/>
    <p:sldId id="275" r:id="rId19"/>
    <p:sldId id="270" r:id="rId20"/>
    <p:sldId id="274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5" d="100"/>
          <a:sy n="135" d="100"/>
        </p:scale>
        <p:origin x="-162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8" name="Rectangle 7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62843" y="457200"/>
              <a:ext cx="7982712" cy="25786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3950"/>
            <a:ext cx="7342188" cy="1924050"/>
          </a:xfrm>
        </p:spPr>
        <p:txBody>
          <a:bodyPr anchor="b" anchorCtr="0">
            <a:noAutofit/>
          </a:bodyPr>
          <a:lstStyle>
            <a:lvl1pPr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7342188" cy="1752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741" y="6122894"/>
            <a:ext cx="2133600" cy="259317"/>
          </a:xfrm>
        </p:spPr>
        <p:txBody>
          <a:bodyPr/>
          <a:lstStyle/>
          <a:p>
            <a:fld id="{7D290233-0DD1-4A80-BB1E-9ADC3556DBB6}" type="datetimeFigureOut">
              <a:rPr lang="en-US" smtClean="0"/>
              <a:t>9/27/13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2894"/>
            <a:ext cx="2895600" cy="25781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0" y="6122894"/>
            <a:ext cx="762000" cy="271463"/>
          </a:xfrm>
        </p:spPr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82880" y="173699"/>
                <a:ext cx="8778240" cy="6510602"/>
                <a:chOff x="182880" y="173699"/>
                <a:chExt cx="8778240" cy="6510602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182880" y="173699"/>
                  <a:ext cx="8778240" cy="651060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2700">
                  <a:noFill/>
                </a:ln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scene3d>
                  <a:camera prst="perspectiveFront" fov="4800000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0" name="Group 10"/>
                <p:cNvGrpSpPr/>
                <p:nvPr/>
              </p:nvGrpSpPr>
              <p:grpSpPr>
                <a:xfrm>
                  <a:off x="256032" y="237744"/>
                  <a:ext cx="8622792" cy="6364224"/>
                  <a:chOff x="247157" y="247430"/>
                  <a:chExt cx="8622792" cy="6364224"/>
                </a:xfrm>
              </p:grpSpPr>
              <p:sp>
                <p:nvSpPr>
                  <p:cNvPr id="31" name="Rectangle 30"/>
                  <p:cNvSpPr>
                    <a:spLocks/>
                  </p:cNvSpPr>
                  <p:nvPr/>
                </p:nvSpPr>
                <p:spPr>
                  <a:xfrm>
                    <a:off x="247157" y="247430"/>
                    <a:ext cx="8622792" cy="6364224"/>
                  </a:xfrm>
                  <a:prstGeom prst="rect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/>
                  </a:p>
                </p:txBody>
              </p:sp>
              <p:cxnSp>
                <p:nvCxnSpPr>
                  <p:cNvPr id="32" name="Straight Connector 31"/>
                  <p:cNvCxnSpPr/>
                  <p:nvPr/>
                </p:nvCxnSpPr>
                <p:spPr>
                  <a:xfrm>
                    <a:off x="247157" y="6389024"/>
                    <a:ext cx="8622792" cy="15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  <p:sp>
            <p:nvSpPr>
              <p:cNvPr id="28" name="Rectangle 27"/>
              <p:cNvSpPr/>
              <p:nvPr/>
            </p:nvSpPr>
            <p:spPr>
              <a:xfrm rot="5400000">
                <a:off x="801086" y="3274090"/>
                <a:ext cx="6135624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  <p:sp>
          <p:nvSpPr>
            <p:cNvPr id="25" name="Rectangle 24"/>
            <p:cNvSpPr/>
            <p:nvPr/>
          </p:nvSpPr>
          <p:spPr>
            <a:xfrm rot="10800000">
              <a:off x="258763" y="1594462"/>
              <a:ext cx="357530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694329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u-HU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72323"/>
            <a:ext cx="3008313" cy="340304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9/27/13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52892" y="310123"/>
            <a:ext cx="3398837" cy="1204912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hu-HU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0" name="Rectangle 19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7" name="Rectangle 16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691640"/>
            <a:ext cx="3008376" cy="914400"/>
          </a:xfrm>
        </p:spPr>
        <p:txBody>
          <a:bodyPr anchor="b">
            <a:noAutofit/>
          </a:bodyPr>
          <a:lstStyle>
            <a:lvl1pPr algn="l">
              <a:defRPr sz="2800" b="0"/>
            </a:lvl1pPr>
          </a:lstStyle>
          <a:p>
            <a:r>
              <a:rPr lang="hu-HU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38559" y="612775"/>
            <a:ext cx="4114800" cy="54681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2670048"/>
            <a:ext cx="3008376" cy="340156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9/27/13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7" name="Group 1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2" name="Rectangle 21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20" name="Rectangle 19"/>
            <p:cNvSpPr/>
            <p:nvPr/>
          </p:nvSpPr>
          <p:spPr>
            <a:xfrm>
              <a:off x="256032" y="4203192"/>
              <a:ext cx="8622792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1" y="4287819"/>
            <a:ext cx="8021977" cy="916193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hu-HU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6347" y="331694"/>
            <a:ext cx="8421624" cy="378310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1" y="5271247"/>
            <a:ext cx="8021977" cy="101301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9/27/13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4" name="Rectangle 13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6" name="Rectangle 15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9/27/13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4" name="Group 13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7" name="Rectangle 16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8" name="Rectangle 17"/>
            <p:cNvSpPr/>
            <p:nvPr/>
          </p:nvSpPr>
          <p:spPr>
            <a:xfrm rot="5400000">
              <a:off x="4242277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399" y="609600"/>
            <a:ext cx="1416423" cy="5516563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hu-HU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2" y="609600"/>
            <a:ext cx="6279777" cy="55165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9/27/13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9" name="Rectangle 18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247157" y="1228124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951245"/>
          </a:xfrm>
        </p:spPr>
        <p:txBody>
          <a:bodyPr/>
          <a:lstStyle>
            <a:lvl1pPr algn="l">
              <a:defRPr/>
            </a:lvl1pPr>
          </a:lstStyle>
          <a:p>
            <a:r>
              <a:rPr lang="hu-HU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2" y="1593870"/>
            <a:ext cx="7345363" cy="4471651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hu-HU" dirty="0" smtClean="0"/>
              <a:t>Click to edit Master text styles</a:t>
            </a:r>
          </a:p>
          <a:p>
            <a:pPr lvl="1"/>
            <a:r>
              <a:rPr lang="hu-HU" dirty="0" smtClean="0"/>
              <a:t>Second level</a:t>
            </a:r>
          </a:p>
          <a:p>
            <a:pPr lvl="2"/>
            <a:r>
              <a:rPr lang="hu-HU" dirty="0" smtClean="0"/>
              <a:t>Third level</a:t>
            </a:r>
          </a:p>
          <a:p>
            <a:pPr lvl="3"/>
            <a:r>
              <a:rPr lang="hu-HU" dirty="0" smtClean="0"/>
              <a:t>Fourth level</a:t>
            </a:r>
          </a:p>
          <a:p>
            <a:pPr lvl="4"/>
            <a:r>
              <a:rPr lang="hu-HU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9/27/13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12" name="Rectangle 11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11"/>
            <p:cNvGrpSpPr/>
            <p:nvPr/>
          </p:nvGrpSpPr>
          <p:grpSpPr>
            <a:xfrm>
              <a:off x="562842" y="475488"/>
              <a:ext cx="7982713" cy="5888736"/>
              <a:chOff x="562842" y="475488"/>
              <a:chExt cx="7982713" cy="5888736"/>
            </a:xfrm>
          </p:grpSpPr>
          <p:sp>
            <p:nvSpPr>
              <p:cNvPr id="8" name="Rectangle 7"/>
              <p:cNvSpPr>
                <a:spLocks/>
              </p:cNvSpPr>
              <p:nvPr/>
            </p:nvSpPr>
            <p:spPr>
              <a:xfrm>
                <a:off x="562843" y="475488"/>
                <a:ext cx="7982712" cy="5888736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562842" y="6133646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62842" y="3427528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7"/>
            <a:ext cx="7345362" cy="1532965"/>
          </a:xfrm>
        </p:spPr>
        <p:txBody>
          <a:bodyPr anchor="b" anchorCtr="0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3" y="5029200"/>
            <a:ext cx="7345362" cy="990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9259" y="6122894"/>
            <a:ext cx="2133600" cy="259317"/>
          </a:xfrm>
        </p:spPr>
        <p:txBody>
          <a:bodyPr/>
          <a:lstStyle/>
          <a:p>
            <a:fld id="{7D290233-0DD1-4A80-BB1E-9ADC3556DBB6}" type="datetimeFigureOut">
              <a:rPr lang="en-US" smtClean="0"/>
              <a:t>9/27/13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4401"/>
            <a:ext cx="2895600" cy="25781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6493" y="533400"/>
            <a:ext cx="7836408" cy="2828925"/>
          </a:xfrm>
        </p:spPr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hu-HU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2" name="Rectangle 11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7" name="Rectangle 26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371600"/>
            <a:ext cx="7345362" cy="1676400"/>
          </a:xfrm>
        </p:spPr>
        <p:txBody>
          <a:bodyPr anchor="b" anchorCtr="0">
            <a:noAutofit/>
          </a:bodyPr>
          <a:lstStyle>
            <a:lvl1pPr algn="ctr">
              <a:defRPr sz="5400" b="0" i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hu-HU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3134566"/>
            <a:ext cx="7345362" cy="1500187"/>
          </a:xfrm>
        </p:spPr>
        <p:txBody>
          <a:bodyPr anchor="t" anchorCtr="0"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9/27/13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21" name="Rectangle 2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1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9/27/13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9" name="Rectangle 2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247157" y="1612392"/>
                  <a:ext cx="8622792" cy="64008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</p:grpSp>
        </p:grpSp>
        <p:cxnSp>
          <p:nvCxnSpPr>
            <p:cNvPr id="23" name="Straight Connector 22"/>
            <p:cNvCxnSpPr/>
            <p:nvPr/>
          </p:nvCxnSpPr>
          <p:spPr>
            <a:xfrm rot="16200000" flipH="1">
              <a:off x="2217480" y="4026438"/>
              <a:ext cx="4711326" cy="2286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01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01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5539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45539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9/27/13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5" name="Rectangle 14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9/27/13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1" name="Rectangle 1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3" name="Rectangle 1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9/27/13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9" name="Rectangle 1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3" name="Rectangle 32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169892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u-HU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147888"/>
            <a:ext cx="3008313" cy="326231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9/27/13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133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noProof="0" smtClean="0"/>
              <a:t>Click to edit Master title style</a:t>
            </a:r>
            <a:endParaRPr lang="hu-HU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2" y="2133601"/>
            <a:ext cx="7345363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noProof="0" smtClean="0"/>
              <a:t>Click to edit Master text styles</a:t>
            </a:r>
          </a:p>
          <a:p>
            <a:pPr lvl="1"/>
            <a:r>
              <a:rPr lang="hu-HU" noProof="0" smtClean="0"/>
              <a:t>Second level</a:t>
            </a:r>
          </a:p>
          <a:p>
            <a:pPr lvl="2"/>
            <a:r>
              <a:rPr lang="hu-HU" noProof="0" smtClean="0"/>
              <a:t>Third level</a:t>
            </a:r>
          </a:p>
          <a:p>
            <a:pPr lvl="3"/>
            <a:r>
              <a:rPr lang="hu-HU" noProof="0" smtClean="0"/>
              <a:t>Fourth level</a:t>
            </a:r>
          </a:p>
          <a:p>
            <a:pPr lvl="4"/>
            <a:r>
              <a:rPr lang="hu-HU" noProof="0" smtClean="0"/>
              <a:t>Fifth level</a:t>
            </a:r>
            <a:endParaRPr lang="hu-HU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3840" y="6371591"/>
            <a:ext cx="2133600" cy="259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</a:defRPr>
            </a:lvl1pPr>
          </a:lstStyle>
          <a:p>
            <a:fld id="{7D290233-0DD1-4A80-BB1E-9ADC3556DBB6}" type="datetimeFigureOut">
              <a:rPr lang="hu-HU" noProof="0" smtClean="0"/>
              <a:t>9/27/13</a:t>
            </a:fld>
            <a:endParaRPr lang="hu-HU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8840" y="6371591"/>
            <a:ext cx="2895600" cy="2578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  <a:ea typeface="+mn-ea"/>
                <a:cs typeface="+mn-cs"/>
              </a:defRPr>
            </a:lvl1pPr>
          </a:lstStyle>
          <a:p>
            <a:endParaRPr lang="hu-HU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CFE4BAC9-6D41-4691-9299-18EF07EF0177}" type="slidenum">
              <a:rPr lang="hu-HU" noProof="0" smtClean="0"/>
              <a:t>‹#›</a:t>
            </a:fld>
            <a:endParaRPr lang="hu-H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>
              <a:lumMod val="75000"/>
              <a:lumOff val="25000"/>
            </a:schemeClr>
          </a:solidFill>
          <a:latin typeface="Gill Sans"/>
          <a:ea typeface="+mj-ea"/>
          <a:cs typeface="Gill San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Gill Sans"/>
          <a:ea typeface="+mn-ea"/>
          <a:cs typeface="Gill Sans"/>
        </a:defRPr>
      </a:lvl1pPr>
      <a:lvl2pPr marL="5794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Gill Sans"/>
          <a:ea typeface="+mn-ea"/>
          <a:cs typeface="Gill Sans"/>
        </a:defRPr>
      </a:lvl2pPr>
      <a:lvl3pPr marL="8080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Gill Sans"/>
          <a:ea typeface="+mn-ea"/>
          <a:cs typeface="Gill Sans"/>
        </a:defRPr>
      </a:lvl3pPr>
      <a:lvl4pPr marL="10366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Gill Sans"/>
          <a:ea typeface="+mn-ea"/>
          <a:cs typeface="Gill Sans"/>
        </a:defRPr>
      </a:lvl4pPr>
      <a:lvl5pPr marL="12652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Gill Sans"/>
          <a:ea typeface="+mn-ea"/>
          <a:cs typeface="Gill Sans"/>
        </a:defRPr>
      </a:lvl5pPr>
      <a:lvl6pPr marL="1485900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712913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947863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174875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5" Type="http://schemas.openxmlformats.org/officeDocument/2006/relationships/image" Target="../media/image24.emf"/><Relationship Id="rId6" Type="http://schemas.openxmlformats.org/officeDocument/2006/relationships/image" Target="../media/image25.emf"/><Relationship Id="rId7" Type="http://schemas.openxmlformats.org/officeDocument/2006/relationships/image" Target="../media/image26.emf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6.GIF"/><Relationship Id="rId4" Type="http://schemas.openxmlformats.org/officeDocument/2006/relationships/video" Target="../media/media6.GIF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1.emf"/><Relationship Id="rId5" Type="http://schemas.openxmlformats.org/officeDocument/2006/relationships/image" Target="../media/image32.emf"/><Relationship Id="rId6" Type="http://schemas.openxmlformats.org/officeDocument/2006/relationships/image" Target="../media/image17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4" Type="http://schemas.openxmlformats.org/officeDocument/2006/relationships/video" Target="../media/media4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Gill Sans"/>
                <a:cs typeface="Gill Sans"/>
              </a:rPr>
              <a:t>Mechanikai</a:t>
            </a:r>
            <a:r>
              <a:rPr lang="en-US" dirty="0" smtClean="0">
                <a:latin typeface="Gill Sans"/>
                <a:cs typeface="Gill Sans"/>
              </a:rPr>
              <a:t> </a:t>
            </a:r>
            <a:r>
              <a:rPr lang="en-US" dirty="0" err="1" smtClean="0">
                <a:latin typeface="Gill Sans"/>
                <a:cs typeface="Gill Sans"/>
              </a:rPr>
              <a:t>tulajdonságok</a:t>
            </a:r>
            <a:endParaRPr lang="en-US" dirty="0">
              <a:latin typeface="Gill Sans"/>
              <a:cs typeface="Gill San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>
              <a:latin typeface="Gill Sans"/>
              <a:cs typeface="Gill Sans"/>
            </a:endParaRPr>
          </a:p>
          <a:p>
            <a:endParaRPr lang="en-US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19878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Burgers-</a:t>
            </a:r>
            <a:r>
              <a:rPr lang="en-US" dirty="0" err="1" smtClean="0"/>
              <a:t>kör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5445616"/>
            <a:ext cx="3162300" cy="101868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Burgers-</a:t>
            </a:r>
            <a:r>
              <a:rPr lang="en-US" dirty="0" err="1" smtClean="0"/>
              <a:t>vektor</a:t>
            </a:r>
            <a:r>
              <a:rPr lang="en-US" dirty="0" smtClean="0"/>
              <a:t>: </a:t>
            </a:r>
            <a:r>
              <a:rPr lang="en-US" b="1" i="1" dirty="0" smtClean="0"/>
              <a:t>b</a:t>
            </a:r>
            <a:endParaRPr lang="en-US" dirty="0" smtClean="0"/>
          </a:p>
          <a:p>
            <a:r>
              <a:rPr lang="en-US" dirty="0" err="1" smtClean="0"/>
              <a:t>Irányvektor</a:t>
            </a:r>
            <a:r>
              <a:rPr lang="en-US" dirty="0" smtClean="0"/>
              <a:t>: </a:t>
            </a:r>
            <a:r>
              <a:rPr lang="en-US" b="1" i="1" dirty="0" smtClean="0"/>
              <a:t>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575" y="1390670"/>
            <a:ext cx="5994400" cy="3851747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470400" y="5445617"/>
            <a:ext cx="3775075" cy="10186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 Burgers </a:t>
            </a:r>
            <a:r>
              <a:rPr lang="en-US" dirty="0" err="1" smtClean="0"/>
              <a:t>vektor</a:t>
            </a:r>
            <a:r>
              <a:rPr lang="en-US" dirty="0" smtClean="0"/>
              <a:t> </a:t>
            </a:r>
            <a:r>
              <a:rPr lang="en-US" dirty="0" err="1" smtClean="0"/>
              <a:t>nem</a:t>
            </a:r>
            <a:r>
              <a:rPr lang="en-US" dirty="0" smtClean="0"/>
              <a:t> </a:t>
            </a:r>
            <a:r>
              <a:rPr lang="en-US" dirty="0" err="1" smtClean="0"/>
              <a:t>tűnik</a:t>
            </a:r>
            <a:r>
              <a:rPr lang="en-US" dirty="0" smtClean="0"/>
              <a:t> el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anyagban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866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Él</a:t>
            </a:r>
            <a:r>
              <a:rPr lang="en-US" dirty="0" smtClean="0"/>
              <a:t>-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csavardiszlokáció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598" y="1419717"/>
            <a:ext cx="5080000" cy="40513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054600" y="5445617"/>
            <a:ext cx="3190875" cy="650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 smtClean="0"/>
              <a:t>Éldiszlokáció</a:t>
            </a:r>
            <a:r>
              <a:rPr lang="en-US" dirty="0" smtClean="0"/>
              <a:t>: </a:t>
            </a:r>
            <a:r>
              <a:rPr lang="en-US" b="1" i="1" dirty="0" smtClean="0"/>
              <a:t>b </a:t>
            </a:r>
            <a:r>
              <a:rPr lang="en-US" dirty="0" smtClean="0"/>
              <a:t>⦝</a:t>
            </a:r>
            <a:r>
              <a:rPr lang="en-US" b="1" i="1" dirty="0" smtClean="0"/>
              <a:t> l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00113" y="5471017"/>
            <a:ext cx="3330575" cy="624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 smtClean="0"/>
              <a:t>Csavardiszlokáció</a:t>
            </a:r>
            <a:r>
              <a:rPr lang="en-US" dirty="0" smtClean="0"/>
              <a:t>: </a:t>
            </a:r>
            <a:r>
              <a:rPr lang="en-US" b="1" i="1" dirty="0" smtClean="0"/>
              <a:t>b </a:t>
            </a:r>
            <a:r>
              <a:rPr lang="en-US" dirty="0" smtClean="0"/>
              <a:t>|| </a:t>
            </a:r>
            <a:r>
              <a:rPr lang="en-US" b="1" i="1" dirty="0" smtClean="0"/>
              <a:t>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585" y="2480255"/>
            <a:ext cx="1870164" cy="20158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5637" b="9299"/>
          <a:stretch/>
        </p:blipFill>
        <p:spPr>
          <a:xfrm>
            <a:off x="354822" y="2480255"/>
            <a:ext cx="2161765" cy="183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4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Deformáció </a:t>
            </a:r>
            <a:r>
              <a:rPr lang="hu-HU" i="1" dirty="0" smtClean="0">
                <a:latin typeface="Times"/>
                <a:cs typeface="Times"/>
              </a:rPr>
              <a:t>μ</a:t>
            </a:r>
            <a:r>
              <a:rPr lang="hu-HU" dirty="0" smtClean="0"/>
              <a:t>m-es mintákon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3" y="1593870"/>
            <a:ext cx="4405666" cy="1726945"/>
          </a:xfrm>
        </p:spPr>
        <p:txBody>
          <a:bodyPr/>
          <a:lstStyle/>
          <a:p>
            <a:r>
              <a:rPr lang="hu-HU" dirty="0" smtClean="0"/>
              <a:t>A deformáció inhomogénné válik</a:t>
            </a:r>
          </a:p>
          <a:p>
            <a:pPr lvl="1"/>
            <a:r>
              <a:rPr lang="hu-HU" dirty="0" smtClean="0"/>
              <a:t>Az egyes diszlokációk okozzák</a:t>
            </a:r>
          </a:p>
          <a:p>
            <a:pPr lvl="1"/>
            <a:r>
              <a:rPr lang="hu-HU" dirty="0" smtClean="0"/>
              <a:t>Lavinaszerű viselkedés</a:t>
            </a:r>
            <a:endParaRPr lang="hu-HU" dirty="0"/>
          </a:p>
        </p:txBody>
      </p:sp>
      <p:pic>
        <p:nvPicPr>
          <p:cNvPr id="4" name="Kép 6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5689402" y="1406273"/>
            <a:ext cx="2928541" cy="4923868"/>
          </a:xfrm>
          <a:prstGeom prst="rect">
            <a:avLst/>
          </a:prstGeom>
          <a:noFill/>
          <a:ln w="50800">
            <a:solidFill>
              <a:schemeClr val="bg2">
                <a:lumMod val="75000"/>
                <a:lumOff val="25000"/>
              </a:schemeClr>
            </a:solidFill>
          </a:ln>
          <a:effectLst>
            <a:outerShdw blurRad="635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Kép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187530" y="3526664"/>
            <a:ext cx="3657600" cy="288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9681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Kapcsolat</a:t>
            </a:r>
            <a:r>
              <a:rPr lang="en-US" dirty="0" smtClean="0"/>
              <a:t> a </a:t>
            </a:r>
            <a:r>
              <a:rPr lang="en-US" dirty="0" err="1" smtClean="0"/>
              <a:t>deformációval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813" y="1593870"/>
            <a:ext cx="4268788" cy="3976351"/>
          </a:xfrm>
        </p:spPr>
        <p:txBody>
          <a:bodyPr/>
          <a:lstStyle/>
          <a:p>
            <a:r>
              <a:rPr lang="en-US" dirty="0" smtClean="0"/>
              <a:t>Ha </a:t>
            </a:r>
            <a:r>
              <a:rPr lang="en-US" dirty="0" err="1" smtClean="0"/>
              <a:t>egy</a:t>
            </a:r>
            <a:r>
              <a:rPr lang="en-US" dirty="0" smtClean="0"/>
              <a:t> </a:t>
            </a:r>
            <a:r>
              <a:rPr lang="en-US" b="1" i="1" dirty="0" smtClean="0"/>
              <a:t>b</a:t>
            </a:r>
            <a:r>
              <a:rPr lang="en-US" dirty="0" smtClean="0"/>
              <a:t> Burgers </a:t>
            </a:r>
            <a:r>
              <a:rPr lang="en-US" dirty="0" err="1" smtClean="0"/>
              <a:t>vektorú</a:t>
            </a:r>
            <a:r>
              <a:rPr lang="en-US" dirty="0" smtClean="0"/>
              <a:t> </a:t>
            </a:r>
            <a:r>
              <a:rPr lang="en-US" dirty="0" err="1" smtClean="0"/>
              <a:t>diszlokáció</a:t>
            </a:r>
            <a:r>
              <a:rPr lang="en-US" dirty="0" smtClean="0"/>
              <a:t> </a:t>
            </a:r>
            <a:r>
              <a:rPr lang="en-US" i="1" dirty="0" err="1" smtClean="0">
                <a:latin typeface="Times"/>
                <a:cs typeface="Times"/>
              </a:rPr>
              <a:t>Δ</a:t>
            </a:r>
            <a:r>
              <a:rPr lang="en-US" i="1" dirty="0" err="1" smtClean="0"/>
              <a:t>x</a:t>
            </a:r>
            <a:r>
              <a:rPr lang="en-US" dirty="0" err="1" smtClean="0"/>
              <a:t>-szel</a:t>
            </a:r>
            <a:r>
              <a:rPr lang="en-US" dirty="0" smtClean="0"/>
              <a:t> </a:t>
            </a:r>
            <a:r>
              <a:rPr lang="en-US" dirty="0" err="1" smtClean="0"/>
              <a:t>elmozdul</a:t>
            </a:r>
            <a:r>
              <a:rPr lang="en-US" dirty="0" smtClean="0"/>
              <a:t>:</a:t>
            </a:r>
          </a:p>
          <a:p>
            <a:endParaRPr lang="en-US" sz="3000" dirty="0"/>
          </a:p>
          <a:p>
            <a:r>
              <a:rPr lang="en-US" i="1" dirty="0" smtClean="0"/>
              <a:t>N</a:t>
            </a:r>
            <a:r>
              <a:rPr lang="en-US" dirty="0" smtClean="0"/>
              <a:t> </a:t>
            </a:r>
            <a:r>
              <a:rPr lang="en-US" dirty="0" err="1" smtClean="0"/>
              <a:t>diszlokáció</a:t>
            </a:r>
            <a:r>
              <a:rPr lang="en-US" dirty="0" smtClean="0"/>
              <a:t> </a:t>
            </a:r>
            <a:r>
              <a:rPr lang="en-US" dirty="0" err="1" smtClean="0"/>
              <a:t>esetén</a:t>
            </a:r>
            <a:r>
              <a:rPr lang="en-US" dirty="0" smtClean="0"/>
              <a:t>:</a:t>
            </a:r>
          </a:p>
          <a:p>
            <a:endParaRPr lang="en-US" sz="3000" dirty="0" smtClean="0"/>
          </a:p>
          <a:p>
            <a:r>
              <a:rPr lang="en-US" dirty="0" err="1" smtClean="0"/>
              <a:t>Diszlokáció-sűrűséggel</a:t>
            </a:r>
            <a:r>
              <a:rPr lang="en-US" dirty="0" smtClean="0"/>
              <a:t> (</a:t>
            </a:r>
            <a:r>
              <a:rPr lang="en-US" i="1" dirty="0" err="1" smtClean="0">
                <a:latin typeface="Times"/>
                <a:cs typeface="Times"/>
              </a:rPr>
              <a:t>ρ</a:t>
            </a:r>
            <a:r>
              <a:rPr lang="en-US" dirty="0" smtClean="0"/>
              <a:t>),</a:t>
            </a:r>
            <a:br>
              <a:rPr lang="en-US" dirty="0" smtClean="0"/>
            </a:br>
            <a:r>
              <a:rPr lang="en-US" dirty="0" err="1" smtClean="0"/>
              <a:t>Orován</a:t>
            </a:r>
            <a:r>
              <a:rPr lang="en-US" dirty="0" err="1"/>
              <a:t>-</a:t>
            </a:r>
            <a:r>
              <a:rPr lang="en-US" dirty="0" err="1" smtClean="0"/>
              <a:t>összefüggés</a:t>
            </a:r>
            <a:r>
              <a:rPr lang="en-US" dirty="0" smtClean="0"/>
              <a:t>:</a:t>
            </a:r>
          </a:p>
        </p:txBody>
      </p:sp>
      <p:pic>
        <p:nvPicPr>
          <p:cNvPr id="4" name="Model of slip by the movement of an edge disloc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21300" y="2221752"/>
            <a:ext cx="3429000" cy="2756647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0" y="2533650"/>
            <a:ext cx="2768600" cy="7239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5321300" y="5232400"/>
            <a:ext cx="3429000" cy="254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800841" y="5257800"/>
            <a:ext cx="438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i="1" dirty="0" smtClean="0">
                <a:latin typeface="Gill Sans"/>
                <a:cs typeface="Gill Sans"/>
              </a:rPr>
              <a:t>L</a:t>
            </a:r>
            <a:r>
              <a:rPr lang="hu-HU" sz="2400" i="1" baseline="-25000" dirty="0" smtClean="0">
                <a:latin typeface="Gill Sans"/>
                <a:cs typeface="Gill Sans"/>
              </a:rPr>
              <a:t>x</a:t>
            </a:r>
            <a:endParaRPr lang="hu-HU" sz="2400" i="1" baseline="-25000" dirty="0">
              <a:latin typeface="Gill Sans"/>
              <a:cs typeface="Gill Sans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953001" y="2654300"/>
            <a:ext cx="0" cy="18923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514860" y="3365500"/>
            <a:ext cx="427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i="1" dirty="0" smtClean="0">
                <a:latin typeface="Gill Sans"/>
                <a:cs typeface="Gill Sans"/>
              </a:rPr>
              <a:t>L</a:t>
            </a:r>
            <a:r>
              <a:rPr lang="hu-HU" sz="2400" i="1" baseline="-25000" dirty="0" smtClean="0">
                <a:latin typeface="Gill Sans"/>
                <a:cs typeface="Gill Sans"/>
              </a:rPr>
              <a:t>y</a:t>
            </a:r>
            <a:endParaRPr lang="hu-HU" sz="2400" i="1" baseline="-25000" dirty="0">
              <a:latin typeface="Gill Sans"/>
              <a:cs typeface="Gill Sans"/>
            </a:endParaRPr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50" y="3827165"/>
            <a:ext cx="1968500" cy="7239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350" y="5570221"/>
            <a:ext cx="13589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90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Diszlokációk tulajdonságai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2" y="1442050"/>
            <a:ext cx="7345363" cy="25268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b="1" dirty="0" smtClean="0"/>
              <a:t>A diszlokációk</a:t>
            </a:r>
          </a:p>
          <a:p>
            <a:r>
              <a:rPr lang="hu-HU" dirty="0" smtClean="0"/>
              <a:t>rugalmas rácstorzulást (deformációt) és feszültséget keltenek a kristályrácsban: </a:t>
            </a:r>
            <a:r>
              <a:rPr lang="hu-HU" i="1" dirty="0" smtClean="0">
                <a:latin typeface="Arial"/>
                <a:cs typeface="Arial"/>
              </a:rPr>
              <a:t>σ </a:t>
            </a:r>
            <a:r>
              <a:rPr lang="hu-HU" dirty="0" smtClean="0"/>
              <a:t>~ </a:t>
            </a:r>
            <a:r>
              <a:rPr lang="hu-HU" i="1" dirty="0" smtClean="0">
                <a:latin typeface="Arial"/>
                <a:cs typeface="Arial"/>
              </a:rPr>
              <a:t>ε </a:t>
            </a:r>
            <a:r>
              <a:rPr lang="hu-HU" dirty="0" smtClean="0"/>
              <a:t>~ </a:t>
            </a:r>
            <a:r>
              <a:rPr lang="hu-HU" i="1" dirty="0" smtClean="0"/>
              <a:t>b</a:t>
            </a:r>
          </a:p>
          <a:p>
            <a:pPr lvl="1"/>
            <a:r>
              <a:rPr lang="en-US" dirty="0" smtClean="0"/>
              <a:t>A</a:t>
            </a:r>
            <a:r>
              <a:rPr lang="hu-HU" dirty="0" smtClean="0"/>
              <a:t> tárolt energia: E ~ </a:t>
            </a:r>
            <a:r>
              <a:rPr lang="hu-HU" i="1" dirty="0" smtClean="0">
                <a:latin typeface="Arial"/>
                <a:cs typeface="Arial"/>
              </a:rPr>
              <a:t>σε </a:t>
            </a:r>
            <a:r>
              <a:rPr lang="hu-HU" dirty="0" smtClean="0"/>
              <a:t>~ </a:t>
            </a:r>
            <a:r>
              <a:rPr lang="hu-HU" i="1" dirty="0" smtClean="0"/>
              <a:t>b</a:t>
            </a:r>
            <a:r>
              <a:rPr lang="hu-HU" baseline="30000" dirty="0" smtClean="0"/>
              <a:t>2</a:t>
            </a:r>
            <a:endParaRPr lang="hu-HU" dirty="0" smtClean="0"/>
          </a:p>
          <a:p>
            <a:r>
              <a:rPr lang="en-US" dirty="0"/>
              <a:t>f</a:t>
            </a:r>
            <a:r>
              <a:rPr lang="hu-HU" dirty="0" smtClean="0"/>
              <a:t>eszültség hatására mozognak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008" t="31176" r="3555" b="5961"/>
          <a:stretch/>
        </p:blipFill>
        <p:spPr>
          <a:xfrm>
            <a:off x="330705" y="4047678"/>
            <a:ext cx="8333772" cy="16272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55068" y="5674944"/>
            <a:ext cx="11237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dirty="0" smtClean="0">
                <a:latin typeface="Gill Sans"/>
                <a:cs typeface="Gill Sans"/>
              </a:rPr>
              <a:t>2x1</a:t>
            </a:r>
            <a:r>
              <a:rPr lang="hu-HU" sz="2400" b="1" i="1" dirty="0" smtClean="0">
                <a:latin typeface="Gill Sans"/>
                <a:cs typeface="Gill Sans"/>
              </a:rPr>
              <a:t>b</a:t>
            </a:r>
          </a:p>
          <a:p>
            <a:r>
              <a:rPr lang="hu-HU" sz="2400" i="1" dirty="0" smtClean="0">
                <a:latin typeface="Gill Sans"/>
                <a:cs typeface="Gill Sans"/>
              </a:rPr>
              <a:t>E </a:t>
            </a:r>
            <a:r>
              <a:rPr lang="hu-HU" sz="2400" dirty="0" smtClean="0">
                <a:latin typeface="Gill Sans"/>
                <a:cs typeface="Gill Sans"/>
              </a:rPr>
              <a:t>~ 2</a:t>
            </a:r>
            <a:r>
              <a:rPr lang="hu-HU" sz="2400" i="1" dirty="0" smtClean="0">
                <a:latin typeface="Gill Sans"/>
                <a:cs typeface="Gill Sans"/>
              </a:rPr>
              <a:t>b</a:t>
            </a:r>
            <a:r>
              <a:rPr lang="hu-HU" sz="2400" baseline="30000" dirty="0" smtClean="0">
                <a:latin typeface="Gill Sans"/>
                <a:cs typeface="Gill Sans"/>
              </a:rPr>
              <a:t>2</a:t>
            </a:r>
            <a:endParaRPr lang="hu-HU" sz="2400" i="1" baseline="30000" dirty="0" smtClean="0"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04029" y="5674944"/>
            <a:ext cx="1097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latin typeface="Gill Sans"/>
                <a:cs typeface="Gill Sans"/>
              </a:rPr>
              <a:t>1x2</a:t>
            </a:r>
            <a:r>
              <a:rPr lang="hu-HU" sz="2400" b="1" i="1" dirty="0" smtClean="0">
                <a:latin typeface="Gill Sans"/>
                <a:cs typeface="Gill Sans"/>
              </a:rPr>
              <a:t>b</a:t>
            </a:r>
            <a:endParaRPr lang="hu-HU" sz="2400" b="1" i="1" dirty="0">
              <a:latin typeface="Gill Sans"/>
              <a:cs typeface="Gill Sans"/>
            </a:endParaRPr>
          </a:p>
          <a:p>
            <a:pPr algn="ctr"/>
            <a:r>
              <a:rPr lang="hu-HU" sz="2400" i="1" dirty="0">
                <a:latin typeface="Gill Sans"/>
                <a:cs typeface="Gill Sans"/>
              </a:rPr>
              <a:t>E </a:t>
            </a:r>
            <a:r>
              <a:rPr lang="hu-HU" sz="2400" dirty="0">
                <a:latin typeface="Gill Sans"/>
                <a:cs typeface="Gill Sans"/>
              </a:rPr>
              <a:t>~ 4</a:t>
            </a:r>
            <a:r>
              <a:rPr lang="hu-HU" sz="2400" i="1" dirty="0" smtClean="0">
                <a:latin typeface="Gill Sans"/>
                <a:cs typeface="Gill Sans"/>
              </a:rPr>
              <a:t>b</a:t>
            </a:r>
            <a:r>
              <a:rPr lang="hu-HU" sz="2400" baseline="30000" dirty="0" smtClean="0">
                <a:latin typeface="Gill Sans"/>
                <a:cs typeface="Gill Sans"/>
              </a:rPr>
              <a:t>2</a:t>
            </a:r>
            <a:endParaRPr lang="hu-HU" sz="2400" i="1" baseline="300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382243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Diszlokációk</a:t>
            </a:r>
            <a:r>
              <a:rPr lang="en-US" dirty="0" smtClean="0"/>
              <a:t> </a:t>
            </a:r>
            <a:r>
              <a:rPr lang="en-US" dirty="0" err="1" smtClean="0"/>
              <a:t>szerepe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Kapcsolat</a:t>
            </a:r>
            <a:r>
              <a:rPr lang="en-US" dirty="0" smtClean="0"/>
              <a:t> a </a:t>
            </a:r>
            <a:r>
              <a:rPr lang="en-US" dirty="0" err="1" smtClean="0"/>
              <a:t>mechanikai</a:t>
            </a:r>
            <a:r>
              <a:rPr lang="en-US" dirty="0" smtClean="0"/>
              <a:t> </a:t>
            </a:r>
            <a:r>
              <a:rPr lang="en-US" dirty="0" err="1" smtClean="0"/>
              <a:t>tulajdonságokkal</a:t>
            </a:r>
            <a:endParaRPr lang="en-US" dirty="0"/>
          </a:p>
          <a:p>
            <a:pPr lvl="1"/>
            <a:r>
              <a:rPr lang="en-US" dirty="0" smtClean="0"/>
              <a:t>Ha </a:t>
            </a:r>
            <a:r>
              <a:rPr lang="en-US" dirty="0" err="1" smtClean="0"/>
              <a:t>könnyen</a:t>
            </a:r>
            <a:r>
              <a:rPr lang="en-US" dirty="0" smtClean="0"/>
              <a:t> </a:t>
            </a:r>
            <a:r>
              <a:rPr lang="en-US" dirty="0" err="1" smtClean="0"/>
              <a:t>mozognak</a:t>
            </a:r>
            <a:r>
              <a:rPr lang="en-US" dirty="0" smtClean="0"/>
              <a:t>: </a:t>
            </a:r>
            <a:r>
              <a:rPr lang="en-US" dirty="0" err="1" smtClean="0"/>
              <a:t>lágy</a:t>
            </a:r>
            <a:r>
              <a:rPr lang="en-US" dirty="0" smtClean="0"/>
              <a:t> </a:t>
            </a:r>
            <a:r>
              <a:rPr lang="en-US" dirty="0" err="1" smtClean="0"/>
              <a:t>anyagok</a:t>
            </a:r>
            <a:endParaRPr lang="en-US" dirty="0" smtClean="0"/>
          </a:p>
          <a:p>
            <a:pPr lvl="1"/>
            <a:r>
              <a:rPr lang="en-US" dirty="0" smtClean="0"/>
              <a:t>Ha </a:t>
            </a:r>
            <a:r>
              <a:rPr lang="en-US" dirty="0" err="1" smtClean="0"/>
              <a:t>nehezen</a:t>
            </a:r>
            <a:r>
              <a:rPr lang="en-US" dirty="0" smtClean="0"/>
              <a:t> </a:t>
            </a:r>
            <a:r>
              <a:rPr lang="en-US" dirty="0" err="1" smtClean="0"/>
              <a:t>mozognak</a:t>
            </a:r>
            <a:r>
              <a:rPr lang="en-US" dirty="0" smtClean="0"/>
              <a:t>: </a:t>
            </a:r>
            <a:r>
              <a:rPr lang="en-US" dirty="0" err="1" smtClean="0"/>
              <a:t>kemény</a:t>
            </a:r>
            <a:r>
              <a:rPr lang="en-US" dirty="0" smtClean="0"/>
              <a:t> </a:t>
            </a:r>
            <a:r>
              <a:rPr lang="en-US" dirty="0" err="1" smtClean="0"/>
              <a:t>anyagok</a:t>
            </a:r>
            <a:endParaRPr lang="en-US" dirty="0" smtClean="0"/>
          </a:p>
          <a:p>
            <a:r>
              <a:rPr lang="en-US" dirty="0" err="1"/>
              <a:t>f</a:t>
            </a:r>
            <a:r>
              <a:rPr lang="en-US" dirty="0" err="1" smtClean="0"/>
              <a:t>cc</a:t>
            </a:r>
            <a:r>
              <a:rPr lang="en-US" dirty="0" smtClean="0"/>
              <a:t>: </a:t>
            </a:r>
            <a:r>
              <a:rPr lang="en-US" dirty="0" err="1" smtClean="0"/>
              <a:t>könnyű</a:t>
            </a:r>
            <a:r>
              <a:rPr lang="en-US" dirty="0" smtClean="0"/>
              <a:t> </a:t>
            </a:r>
            <a:r>
              <a:rPr lang="en-US" dirty="0" err="1" smtClean="0"/>
              <a:t>mozgás</a:t>
            </a:r>
            <a:r>
              <a:rPr lang="en-US" dirty="0" smtClean="0"/>
              <a:t> → </a:t>
            </a:r>
            <a:r>
              <a:rPr lang="en-US" dirty="0" err="1" smtClean="0"/>
              <a:t>lágy</a:t>
            </a:r>
            <a:endParaRPr lang="en-US" dirty="0" smtClean="0"/>
          </a:p>
          <a:p>
            <a:r>
              <a:rPr lang="en-US" dirty="0" smtClean="0"/>
              <a:t>bcc: </a:t>
            </a:r>
            <a:r>
              <a:rPr lang="en-US" dirty="0" err="1" smtClean="0"/>
              <a:t>nem</a:t>
            </a:r>
            <a:r>
              <a:rPr lang="en-US" dirty="0" smtClean="0"/>
              <a:t> </a:t>
            </a:r>
            <a:r>
              <a:rPr lang="en-US" dirty="0" err="1" smtClean="0"/>
              <a:t>mozog</a:t>
            </a:r>
            <a:r>
              <a:rPr lang="en-US" dirty="0" smtClean="0"/>
              <a:t> </a:t>
            </a:r>
            <a:r>
              <a:rPr lang="en-US" dirty="0" err="1" smtClean="0"/>
              <a:t>olyan</a:t>
            </a:r>
            <a:r>
              <a:rPr lang="en-US" dirty="0" smtClean="0"/>
              <a:t> </a:t>
            </a:r>
            <a:r>
              <a:rPr lang="en-US" dirty="0" err="1" smtClean="0"/>
              <a:t>könnyen</a:t>
            </a:r>
            <a:r>
              <a:rPr lang="en-US" dirty="0" smtClean="0"/>
              <a:t> → </a:t>
            </a:r>
            <a:r>
              <a:rPr lang="en-US" dirty="0" err="1" smtClean="0"/>
              <a:t>keményebb</a:t>
            </a:r>
            <a:endParaRPr lang="en-US" dirty="0" smtClean="0"/>
          </a:p>
          <a:p>
            <a:r>
              <a:rPr lang="en-US" dirty="0" err="1"/>
              <a:t>i</a:t>
            </a:r>
            <a:r>
              <a:rPr lang="en-US" dirty="0" err="1" smtClean="0"/>
              <a:t>onkristály</a:t>
            </a:r>
            <a:r>
              <a:rPr lang="en-US" dirty="0" smtClean="0"/>
              <a:t>: </a:t>
            </a:r>
            <a:r>
              <a:rPr lang="en-US" i="1" dirty="0" smtClean="0"/>
              <a:t>b </a:t>
            </a:r>
            <a:r>
              <a:rPr lang="en-US" dirty="0" err="1" smtClean="0"/>
              <a:t>nagy</a:t>
            </a:r>
            <a:r>
              <a:rPr lang="en-US" dirty="0" smtClean="0"/>
              <a:t>, </a:t>
            </a:r>
            <a:r>
              <a:rPr lang="en-US" dirty="0" err="1" smtClean="0"/>
              <a:t>ezért</a:t>
            </a:r>
            <a:r>
              <a:rPr lang="en-US" dirty="0" smtClean="0"/>
              <a:t> </a:t>
            </a:r>
            <a:r>
              <a:rPr lang="en-US" dirty="0" err="1" smtClean="0"/>
              <a:t>kevés</a:t>
            </a:r>
            <a:r>
              <a:rPr lang="en-US" dirty="0" smtClean="0"/>
              <a:t> van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is </a:t>
            </a:r>
            <a:r>
              <a:rPr lang="en-US" dirty="0" err="1" smtClean="0"/>
              <a:t>nehezen</a:t>
            </a:r>
            <a:r>
              <a:rPr lang="en-US" dirty="0" smtClean="0"/>
              <a:t> </a:t>
            </a:r>
            <a:r>
              <a:rPr lang="en-US" dirty="0" err="1" smtClean="0"/>
              <a:t>mozog</a:t>
            </a:r>
            <a:r>
              <a:rPr lang="en-US" dirty="0" smtClean="0"/>
              <a:t> → </a:t>
            </a:r>
            <a:r>
              <a:rPr lang="en-US" dirty="0" err="1" smtClean="0"/>
              <a:t>nagyon</a:t>
            </a:r>
            <a:r>
              <a:rPr lang="en-US" dirty="0" smtClean="0"/>
              <a:t> </a:t>
            </a:r>
            <a:r>
              <a:rPr lang="en-US" dirty="0" err="1" smtClean="0"/>
              <a:t>kemény</a:t>
            </a:r>
            <a:r>
              <a:rPr lang="en-US" dirty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rideg</a:t>
            </a:r>
            <a:endParaRPr lang="en-US" dirty="0" smtClean="0"/>
          </a:p>
          <a:p>
            <a:r>
              <a:rPr lang="en-US" dirty="0" err="1" smtClean="0"/>
              <a:t>Kovalens</a:t>
            </a:r>
            <a:r>
              <a:rPr lang="en-US" dirty="0" smtClean="0"/>
              <a:t> </a:t>
            </a:r>
            <a:r>
              <a:rPr lang="en-US" dirty="0" err="1" smtClean="0"/>
              <a:t>kristály</a:t>
            </a:r>
            <a:r>
              <a:rPr lang="en-US" dirty="0" smtClean="0"/>
              <a:t>: </a:t>
            </a:r>
            <a:r>
              <a:rPr lang="en-US" dirty="0" err="1" smtClean="0"/>
              <a:t>hasonló</a:t>
            </a:r>
            <a:r>
              <a:rPr lang="en-US" dirty="0" smtClean="0"/>
              <a:t> mint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ionkristály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820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Anyagok keménysége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060" y="1593871"/>
            <a:ext cx="7943698" cy="5830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b="1" dirty="0" smtClean="0"/>
              <a:t>Folyásfeszültség (</a:t>
            </a:r>
            <a:r>
              <a:rPr lang="hu-HU" b="1" i="1" dirty="0">
                <a:latin typeface="Times"/>
                <a:cs typeface="Times"/>
              </a:rPr>
              <a:t>τ</a:t>
            </a:r>
            <a:r>
              <a:rPr lang="hu-HU" b="1" baseline="-25000" dirty="0"/>
              <a:t>Y</a:t>
            </a:r>
            <a:r>
              <a:rPr lang="hu-HU" b="1" dirty="0" smtClean="0"/>
              <a:t>) és szakítószilárdság (</a:t>
            </a:r>
            <a:r>
              <a:rPr lang="hu-HU" b="1" i="1" dirty="0">
                <a:latin typeface="Times"/>
                <a:cs typeface="Times"/>
              </a:rPr>
              <a:t>τ</a:t>
            </a:r>
            <a:r>
              <a:rPr lang="hu-HU" b="1" baseline="-25000" dirty="0"/>
              <a:t>UHS</a:t>
            </a:r>
            <a:r>
              <a:rPr lang="hu-HU" b="1" dirty="0" smtClean="0"/>
              <a:t>):</a:t>
            </a:r>
            <a:endParaRPr lang="hu-HU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450877"/>
              </p:ext>
            </p:extLst>
          </p:nvPr>
        </p:nvGraphicFramePr>
        <p:xfrm>
          <a:off x="985413" y="2291099"/>
          <a:ext cx="7173174" cy="406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1058"/>
                <a:gridCol w="2391058"/>
                <a:gridCol w="2391058"/>
              </a:tblGrid>
              <a:tr h="370840">
                <a:tc>
                  <a:txBody>
                    <a:bodyPr/>
                    <a:lstStyle/>
                    <a:p>
                      <a:r>
                        <a:rPr lang="hu-HU" sz="2400" dirty="0" smtClean="0">
                          <a:latin typeface="Gill Sans"/>
                          <a:cs typeface="Gill Sans"/>
                        </a:rPr>
                        <a:t>Anyag</a:t>
                      </a:r>
                      <a:endParaRPr lang="hu-HU" sz="2400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400" i="1" dirty="0" smtClean="0">
                          <a:latin typeface="Times"/>
                          <a:cs typeface="Times"/>
                        </a:rPr>
                        <a:t>τ</a:t>
                      </a:r>
                      <a:r>
                        <a:rPr lang="hu-HU" sz="2400" baseline="-25000" dirty="0" smtClean="0">
                          <a:latin typeface="Gill Sans"/>
                          <a:cs typeface="Gill Sans"/>
                        </a:rPr>
                        <a:t>Y</a:t>
                      </a:r>
                      <a:r>
                        <a:rPr lang="hu-HU" sz="2400" baseline="0" dirty="0" smtClean="0">
                          <a:latin typeface="Gill Sans"/>
                          <a:cs typeface="Gill Sans"/>
                        </a:rPr>
                        <a:t> (M</a:t>
                      </a:r>
                      <a:r>
                        <a:rPr lang="en-US" sz="2400" baseline="0" dirty="0" smtClean="0">
                          <a:latin typeface="Gill Sans"/>
                          <a:cs typeface="Gill Sans"/>
                        </a:rPr>
                        <a:t>P</a:t>
                      </a:r>
                      <a:r>
                        <a:rPr lang="hu-HU" sz="2400" baseline="0" dirty="0" smtClean="0">
                          <a:latin typeface="Gill Sans"/>
                          <a:cs typeface="Gill Sans"/>
                        </a:rPr>
                        <a:t>a)</a:t>
                      </a:r>
                      <a:endParaRPr lang="hu-HU" sz="2400" baseline="-25000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i="1" dirty="0" smtClean="0">
                          <a:latin typeface="Times"/>
                          <a:cs typeface="Times"/>
                        </a:rPr>
                        <a:t>τ</a:t>
                      </a:r>
                      <a:r>
                        <a:rPr lang="hu-HU" sz="2400" baseline="-25000" dirty="0" smtClean="0">
                          <a:latin typeface="Gill Sans"/>
                          <a:cs typeface="Gill Sans"/>
                        </a:rPr>
                        <a:t>UHS</a:t>
                      </a:r>
                      <a:r>
                        <a:rPr lang="hu-HU" sz="2400" baseline="0" dirty="0" smtClean="0">
                          <a:latin typeface="Gill Sans"/>
                          <a:cs typeface="Gill Sans"/>
                        </a:rPr>
                        <a:t> (M</a:t>
                      </a:r>
                      <a:r>
                        <a:rPr lang="en-US" sz="2400" baseline="0" dirty="0" smtClean="0">
                          <a:latin typeface="Gill Sans"/>
                          <a:cs typeface="Gill Sans"/>
                        </a:rPr>
                        <a:t>P</a:t>
                      </a:r>
                      <a:r>
                        <a:rPr lang="hu-HU" sz="2400" baseline="0" dirty="0" smtClean="0">
                          <a:latin typeface="Gill Sans"/>
                          <a:cs typeface="Gill Sans"/>
                        </a:rPr>
                        <a:t>a)</a:t>
                      </a:r>
                      <a:endParaRPr lang="hu-HU" sz="2400" baseline="-25000" dirty="0" smtClean="0"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Fe</a:t>
                      </a:r>
                      <a:endParaRPr lang="hu-HU" dirty="0">
                        <a:latin typeface="Gill Sans"/>
                        <a:cs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80</a:t>
                      </a:r>
                      <a:endParaRPr lang="hu-HU" dirty="0">
                        <a:latin typeface="Gill Sans"/>
                        <a:cs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350</a:t>
                      </a:r>
                      <a:endParaRPr lang="hu-HU" dirty="0">
                        <a:latin typeface="Gill Sans"/>
                        <a:cs typeface="Gill San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Cu</a:t>
                      </a:r>
                      <a:endParaRPr lang="hu-HU" dirty="0">
                        <a:latin typeface="Gill Sans"/>
                        <a:cs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33</a:t>
                      </a:r>
                      <a:endParaRPr lang="hu-HU" dirty="0">
                        <a:latin typeface="Gill Sans"/>
                        <a:cs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210</a:t>
                      </a:r>
                      <a:endParaRPr lang="hu-HU" dirty="0">
                        <a:latin typeface="Gill Sans"/>
                        <a:cs typeface="Gill San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Al</a:t>
                      </a:r>
                      <a:endParaRPr lang="hu-HU" dirty="0">
                        <a:latin typeface="Gill Sans"/>
                        <a:cs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15</a:t>
                      </a:r>
                      <a:endParaRPr lang="hu-HU" dirty="0">
                        <a:latin typeface="Gill Sans"/>
                        <a:cs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40</a:t>
                      </a:r>
                      <a:endParaRPr lang="hu-HU" dirty="0">
                        <a:latin typeface="Gill Sans"/>
                        <a:cs typeface="Gill San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Si</a:t>
                      </a:r>
                      <a:endParaRPr lang="hu-HU" dirty="0">
                        <a:latin typeface="Gill Sans"/>
                        <a:cs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hu-HU" dirty="0">
                        <a:latin typeface="Gill Sans"/>
                        <a:cs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5000</a:t>
                      </a:r>
                      <a:endParaRPr lang="hu-HU" dirty="0">
                        <a:latin typeface="Gill Sans"/>
                        <a:cs typeface="Gill San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Szerkezeti acél (A36)</a:t>
                      </a:r>
                      <a:endParaRPr lang="hu-HU" dirty="0">
                        <a:latin typeface="Gill Sans"/>
                        <a:cs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250</a:t>
                      </a:r>
                      <a:endParaRPr lang="hu-HU" dirty="0">
                        <a:latin typeface="Gill Sans"/>
                        <a:cs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400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Nagy keménységű</a:t>
                      </a:r>
                      <a:r>
                        <a:rPr lang="hu-HU" baseline="0" dirty="0" smtClean="0">
                          <a:latin typeface="Gill Sans"/>
                          <a:cs typeface="Gill Sans"/>
                        </a:rPr>
                        <a:t> acél</a:t>
                      </a:r>
                    </a:p>
                    <a:p>
                      <a:r>
                        <a:rPr lang="hu-HU" baseline="0" dirty="0" smtClean="0">
                          <a:latin typeface="Gill Sans"/>
                          <a:cs typeface="Gill Sans"/>
                        </a:rPr>
                        <a:t>(A514)</a:t>
                      </a:r>
                      <a:endParaRPr lang="hu-HU" dirty="0">
                        <a:latin typeface="Gill Sans"/>
                        <a:cs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690</a:t>
                      </a:r>
                      <a:endParaRPr lang="hu-HU" dirty="0">
                        <a:latin typeface="Gill Sans"/>
                        <a:cs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760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Al-ötvözet</a:t>
                      </a:r>
                      <a:r>
                        <a:rPr lang="hu-HU" baseline="0" dirty="0" smtClean="0">
                          <a:latin typeface="Gill Sans"/>
                          <a:cs typeface="Gill Sans"/>
                        </a:rPr>
                        <a:t> (2014-T6)</a:t>
                      </a:r>
                      <a:endParaRPr lang="hu-HU" dirty="0">
                        <a:latin typeface="Gill Sans"/>
                        <a:cs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400</a:t>
                      </a:r>
                      <a:endParaRPr lang="hu-HU" dirty="0">
                        <a:latin typeface="Gill Sans"/>
                        <a:cs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450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Üveg</a:t>
                      </a:r>
                      <a:endParaRPr lang="hu-HU" dirty="0">
                        <a:latin typeface="Gill Sans"/>
                        <a:cs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-</a:t>
                      </a:r>
                      <a:endParaRPr lang="hu-HU" dirty="0">
                        <a:latin typeface="Gill Sans"/>
                        <a:cs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33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Gyémánt</a:t>
                      </a:r>
                      <a:endParaRPr lang="hu-HU" dirty="0">
                        <a:latin typeface="Gill Sans"/>
                        <a:cs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-</a:t>
                      </a:r>
                      <a:endParaRPr lang="hu-HU" dirty="0">
                        <a:latin typeface="Gill Sans"/>
                        <a:cs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u-HU" dirty="0" smtClean="0">
                          <a:latin typeface="Gill Sans"/>
                          <a:cs typeface="Gill Sans"/>
                        </a:rPr>
                        <a:t>7000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1747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Anyagok keményítése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3" y="2374915"/>
            <a:ext cx="4126608" cy="2904263"/>
          </a:xfrm>
        </p:spPr>
        <p:txBody>
          <a:bodyPr/>
          <a:lstStyle/>
          <a:p>
            <a:r>
              <a:rPr lang="hu-HU" dirty="0" smtClean="0"/>
              <a:t>Akadályokat kell létrehozni állítani a diszlokációknak:</a:t>
            </a:r>
          </a:p>
          <a:p>
            <a:pPr lvl="1"/>
            <a:r>
              <a:rPr lang="hu-HU" dirty="0" smtClean="0"/>
              <a:t>Többi diszlokáció</a:t>
            </a:r>
          </a:p>
          <a:p>
            <a:pPr lvl="1"/>
            <a:r>
              <a:rPr lang="en-US" dirty="0" smtClean="0"/>
              <a:t>K</a:t>
            </a:r>
            <a:r>
              <a:rPr lang="hu-HU" dirty="0" smtClean="0"/>
              <a:t>iválás</a:t>
            </a:r>
          </a:p>
          <a:p>
            <a:pPr lvl="1"/>
            <a:r>
              <a:rPr lang="en-US" dirty="0" smtClean="0"/>
              <a:t>O</a:t>
            </a:r>
            <a:r>
              <a:rPr lang="hu-HU" dirty="0" smtClean="0"/>
              <a:t>ldott (szubsztitúciós vagy intersticiális) atom</a:t>
            </a:r>
          </a:p>
          <a:p>
            <a:pPr lvl="1"/>
            <a:r>
              <a:rPr lang="en-US" dirty="0" smtClean="0"/>
              <a:t>S</a:t>
            </a:r>
            <a:r>
              <a:rPr lang="hu-HU" dirty="0" smtClean="0"/>
              <a:t>zemcsehatár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315" y="2374915"/>
            <a:ext cx="3011370" cy="303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00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Diszlokáció sokszorozódás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0907" y="1421794"/>
            <a:ext cx="3412284" cy="1711356"/>
          </a:xfrm>
        </p:spPr>
        <p:txBody>
          <a:bodyPr>
            <a:normAutofit/>
          </a:bodyPr>
          <a:lstStyle/>
          <a:p>
            <a:r>
              <a:rPr lang="hu-HU" dirty="0" smtClean="0"/>
              <a:t>Diszlokáció forrás:</a:t>
            </a:r>
          </a:p>
          <a:p>
            <a:pPr lvl="1"/>
            <a:r>
              <a:rPr lang="hu-HU" dirty="0" smtClean="0"/>
              <a:t>Ponthibák</a:t>
            </a:r>
          </a:p>
          <a:p>
            <a:pPr lvl="1"/>
            <a:r>
              <a:rPr lang="hu-HU" dirty="0" smtClean="0"/>
              <a:t>Felület</a:t>
            </a:r>
          </a:p>
          <a:p>
            <a:pPr lvl="1"/>
            <a:r>
              <a:rPr lang="hu-HU" dirty="0" smtClean="0"/>
              <a:t>Szemcsehatár</a:t>
            </a:r>
          </a:p>
        </p:txBody>
      </p:sp>
      <p:pic>
        <p:nvPicPr>
          <p:cNvPr id="4" name="dislocation source stainless steel.av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34122" y="1494876"/>
            <a:ext cx="3701878" cy="2776409"/>
          </a:xfrm>
          <a:prstGeom prst="rect">
            <a:avLst/>
          </a:prstGeom>
        </p:spPr>
      </p:pic>
      <p:pic>
        <p:nvPicPr>
          <p:cNvPr id="6" name="FR10G-1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0907" y="3252217"/>
            <a:ext cx="3888967" cy="325974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629873" y="4855339"/>
            <a:ext cx="4006127" cy="1243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hu-HU" dirty="0" smtClean="0"/>
              <a:t>Frank-Read forrás: </a:t>
            </a:r>
            <a:r>
              <a:rPr lang="en-US" dirty="0" smtClean="0"/>
              <a:t>f</a:t>
            </a:r>
            <a:r>
              <a:rPr lang="hu-HU" dirty="0" smtClean="0"/>
              <a:t>eszültség hatására diszlokáció hurkokat bocsájt ki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60260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7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Diszlokáció mechanizmus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2" y="1593870"/>
            <a:ext cx="7345363" cy="4729977"/>
          </a:xfrm>
        </p:spPr>
        <p:txBody>
          <a:bodyPr>
            <a:normAutofit/>
          </a:bodyPr>
          <a:lstStyle/>
          <a:p>
            <a:r>
              <a:rPr lang="hu-HU" dirty="0" smtClean="0"/>
              <a:t>Diszlokációk rugalmas feszültséget keltenek az anyagban</a:t>
            </a:r>
          </a:p>
          <a:p>
            <a:r>
              <a:rPr lang="hu-HU" dirty="0" smtClean="0"/>
              <a:t>Alakítási keményedés:</a:t>
            </a:r>
          </a:p>
          <a:p>
            <a:pPr lvl="1"/>
            <a:r>
              <a:rPr lang="hu-HU" dirty="0" smtClean="0"/>
              <a:t>Deformáció hatására diszlokációk mozognak és sokszorozódnak</a:t>
            </a:r>
          </a:p>
          <a:p>
            <a:pPr lvl="1"/>
            <a:r>
              <a:rPr lang="hu-HU" dirty="0" smtClean="0"/>
              <a:t>Egymás mozgását akadályozzák → keményedik az anyag</a:t>
            </a:r>
          </a:p>
          <a:p>
            <a:pPr lvl="1"/>
            <a:r>
              <a:rPr lang="hu-HU" dirty="0" smtClean="0"/>
              <a:t>Taylor-összefüggés:     </a:t>
            </a:r>
            <a:r>
              <a:rPr lang="hu-HU" i="1" dirty="0" smtClean="0">
                <a:latin typeface="Times"/>
                <a:cs typeface="Times"/>
              </a:rPr>
              <a:t>σ</a:t>
            </a:r>
            <a:r>
              <a:rPr lang="hu-HU" baseline="-25000" dirty="0" smtClean="0"/>
              <a:t>Y</a:t>
            </a:r>
            <a:r>
              <a:rPr lang="hu-HU" dirty="0" smtClean="0"/>
              <a:t> = </a:t>
            </a:r>
            <a:r>
              <a:rPr lang="hu-HU" i="1" dirty="0" smtClean="0">
                <a:latin typeface="Times"/>
                <a:cs typeface="Times"/>
              </a:rPr>
              <a:t>α</a:t>
            </a:r>
            <a:r>
              <a:rPr lang="hu-HU" i="1" dirty="0" smtClean="0"/>
              <a:t>Gb</a:t>
            </a:r>
            <a:r>
              <a:rPr lang="hu-HU" i="1" dirty="0" smtClean="0">
                <a:latin typeface="Times"/>
                <a:cs typeface="Times"/>
              </a:rPr>
              <a:t>ρ</a:t>
            </a:r>
            <a:r>
              <a:rPr lang="hu-HU" baseline="30000" dirty="0" smtClean="0"/>
              <a:t>1/2</a:t>
            </a:r>
            <a:endParaRPr lang="hu-HU" i="1" baseline="30000" dirty="0" smtClean="0"/>
          </a:p>
          <a:p>
            <a:pPr lvl="2"/>
            <a:r>
              <a:rPr lang="hu-HU" i="1" dirty="0" smtClean="0">
                <a:latin typeface="Times"/>
                <a:cs typeface="Times"/>
              </a:rPr>
              <a:t>σ</a:t>
            </a:r>
            <a:r>
              <a:rPr lang="hu-HU" baseline="-25000" dirty="0" smtClean="0"/>
              <a:t>Y</a:t>
            </a:r>
            <a:r>
              <a:rPr lang="hu-HU" dirty="0" smtClean="0"/>
              <a:t>: folyásfeszültség</a:t>
            </a:r>
          </a:p>
          <a:p>
            <a:pPr lvl="2"/>
            <a:r>
              <a:rPr lang="hu-HU" i="1" dirty="0">
                <a:latin typeface="Times"/>
                <a:cs typeface="Times"/>
              </a:rPr>
              <a:t>α</a:t>
            </a:r>
            <a:r>
              <a:rPr lang="hu-HU" dirty="0" smtClean="0"/>
              <a:t>: szám: 0,1-0,2</a:t>
            </a:r>
          </a:p>
          <a:p>
            <a:pPr lvl="2"/>
            <a:r>
              <a:rPr lang="hu-HU" i="1" dirty="0" smtClean="0"/>
              <a:t>G</a:t>
            </a:r>
            <a:r>
              <a:rPr lang="hu-HU" dirty="0" smtClean="0"/>
              <a:t>: rugalmas állandó</a:t>
            </a:r>
          </a:p>
          <a:p>
            <a:pPr lvl="2"/>
            <a:r>
              <a:rPr lang="hu-HU" i="1" dirty="0">
                <a:latin typeface="Times"/>
                <a:cs typeface="Times"/>
              </a:rPr>
              <a:t>ρ</a:t>
            </a:r>
            <a:r>
              <a:rPr lang="hu-HU" dirty="0" smtClean="0"/>
              <a:t>: diszlokáció sűrűség [1/m</a:t>
            </a:r>
            <a:r>
              <a:rPr lang="hu-HU" baseline="30000" dirty="0" smtClean="0"/>
              <a:t>2</a:t>
            </a:r>
            <a:r>
              <a:rPr lang="hu-HU" dirty="0" smtClean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925715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Jellemző</a:t>
            </a:r>
            <a:r>
              <a:rPr lang="en-US" dirty="0" smtClean="0"/>
              <a:t> </a:t>
            </a:r>
            <a:r>
              <a:rPr lang="en-US" dirty="0" err="1" smtClean="0"/>
              <a:t>mennyiségek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3" y="1630710"/>
            <a:ext cx="6135687" cy="4838664"/>
          </a:xfrm>
        </p:spPr>
        <p:txBody>
          <a:bodyPr>
            <a:normAutofit/>
          </a:bodyPr>
          <a:lstStyle/>
          <a:p>
            <a:r>
              <a:rPr lang="hu-HU" dirty="0" smtClean="0"/>
              <a:t>Rugalmasság</a:t>
            </a:r>
          </a:p>
          <a:p>
            <a:r>
              <a:rPr lang="hu-HU" dirty="0" smtClean="0"/>
              <a:t>Keménység</a:t>
            </a:r>
          </a:p>
          <a:p>
            <a:pPr lvl="1"/>
            <a:r>
              <a:rPr lang="hu-HU" dirty="0" smtClean="0"/>
              <a:t>Mohr-féle skála (1-től 10-ig)</a:t>
            </a:r>
          </a:p>
          <a:p>
            <a:pPr lvl="1"/>
            <a:r>
              <a:rPr lang="hu-HU" dirty="0" smtClean="0"/>
              <a:t>Brinell-féle skála (golyó benyomódás)</a:t>
            </a:r>
          </a:p>
          <a:p>
            <a:pPr lvl="1"/>
            <a:r>
              <a:rPr lang="hu-HU" dirty="0" smtClean="0"/>
              <a:t>Vickers-keménység (gyémánt gúla benyomása)</a:t>
            </a:r>
          </a:p>
          <a:p>
            <a:r>
              <a:rPr lang="hu-HU" dirty="0" smtClean="0"/>
              <a:t>Szívosság</a:t>
            </a:r>
          </a:p>
          <a:p>
            <a:pPr lvl="1"/>
            <a:r>
              <a:rPr lang="hu-HU" dirty="0" smtClean="0"/>
              <a:t>szívós: acél, réz, bőr</a:t>
            </a:r>
          </a:p>
          <a:p>
            <a:pPr lvl="1"/>
            <a:r>
              <a:rPr lang="hu-HU" dirty="0" smtClean="0"/>
              <a:t>rideg: üveg, öntött vas</a:t>
            </a:r>
          </a:p>
          <a:p>
            <a:pPr lvl="1"/>
            <a:r>
              <a:rPr lang="en-US" dirty="0" smtClean="0"/>
              <a:t>S</a:t>
            </a:r>
            <a:r>
              <a:rPr lang="hu-HU" dirty="0" smtClean="0"/>
              <a:t>ok alkalmazásnál követelmény</a:t>
            </a:r>
            <a:br>
              <a:rPr lang="hu-HU" dirty="0" smtClean="0"/>
            </a:br>
            <a:r>
              <a:rPr lang="hu-HU" dirty="0" smtClean="0"/>
              <a:t>a szívosság (pl. tengerjáró hajók)</a:t>
            </a:r>
          </a:p>
        </p:txBody>
      </p:sp>
    </p:spTree>
    <p:extLst>
      <p:ext uri="{BB962C8B-B14F-4D97-AF65-F5344CB8AC3E}">
        <p14:creationId xmlns:p14="http://schemas.microsoft.com/office/powerpoint/2010/main" val="2140336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Kiválásos keményedés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897" y="1593871"/>
            <a:ext cx="3981098" cy="2097246"/>
          </a:xfrm>
        </p:spPr>
        <p:txBody>
          <a:bodyPr>
            <a:normAutofit/>
          </a:bodyPr>
          <a:lstStyle/>
          <a:p>
            <a:r>
              <a:rPr lang="hu-HU" dirty="0" smtClean="0"/>
              <a:t>Diszlokációk fennakadnak a kiválásokon:</a:t>
            </a:r>
          </a:p>
          <a:p>
            <a:pPr lvl="1"/>
            <a:r>
              <a:rPr lang="hu-HU" dirty="0" smtClean="0"/>
              <a:t>Megkerülés (Orován mechanizmus)</a:t>
            </a:r>
          </a:p>
          <a:p>
            <a:pPr lvl="1"/>
            <a:r>
              <a:rPr lang="hu-HU" dirty="0" smtClean="0"/>
              <a:t>Átvágás</a:t>
            </a:r>
            <a:endParaRPr lang="hu-H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4976" y="4088011"/>
            <a:ext cx="3290499" cy="24778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537" y="4088011"/>
            <a:ext cx="3073400" cy="2451100"/>
          </a:xfrm>
          <a:prstGeom prst="rect">
            <a:avLst/>
          </a:prstGeom>
        </p:spPr>
      </p:pic>
      <p:pic>
        <p:nvPicPr>
          <p:cNvPr id="7" name="Dislocations in mo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14535" y="1312232"/>
            <a:ext cx="3701039" cy="277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05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Szemcsehatárok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46" y="1693415"/>
            <a:ext cx="4510820" cy="4603971"/>
          </a:xfrm>
        </p:spPr>
        <p:txBody>
          <a:bodyPr>
            <a:normAutofit/>
          </a:bodyPr>
          <a:lstStyle/>
          <a:p>
            <a:r>
              <a:rPr lang="hu-HU" dirty="0" smtClean="0"/>
              <a:t>Hall-Petch </a:t>
            </a:r>
            <a:r>
              <a:rPr lang="hu-HU" dirty="0" smtClean="0"/>
              <a:t>reláció:</a:t>
            </a:r>
            <a:br>
              <a:rPr lang="hu-HU" dirty="0" smtClean="0"/>
            </a:br>
            <a:r>
              <a:rPr lang="hu-HU" dirty="0" smtClean="0"/>
              <a:t>	</a:t>
            </a:r>
            <a:r>
              <a:rPr lang="hu-HU" i="1" dirty="0" smtClean="0">
                <a:latin typeface="Times"/>
                <a:cs typeface="Times"/>
              </a:rPr>
              <a:t>σ</a:t>
            </a:r>
            <a:r>
              <a:rPr lang="hu-HU" baseline="-25000" dirty="0" smtClean="0"/>
              <a:t>Y</a:t>
            </a:r>
            <a:r>
              <a:rPr lang="hu-HU" dirty="0" smtClean="0"/>
              <a:t> = </a:t>
            </a:r>
            <a:r>
              <a:rPr lang="hu-HU" i="1" dirty="0" smtClean="0">
                <a:latin typeface="Times"/>
                <a:cs typeface="Times"/>
              </a:rPr>
              <a:t>σ</a:t>
            </a:r>
            <a:r>
              <a:rPr lang="hu-HU" baseline="-25000" dirty="0" smtClean="0"/>
              <a:t>0</a:t>
            </a:r>
            <a:r>
              <a:rPr lang="hu-HU" dirty="0" smtClean="0"/>
              <a:t> + </a:t>
            </a:r>
            <a:r>
              <a:rPr lang="hu-HU" i="1" dirty="0" smtClean="0"/>
              <a:t>kd</a:t>
            </a:r>
            <a:r>
              <a:rPr lang="hu-HU" baseline="30000" dirty="0" smtClean="0"/>
              <a:t>-1/2</a:t>
            </a:r>
          </a:p>
          <a:p>
            <a:pPr lvl="1"/>
            <a:r>
              <a:rPr lang="en-US" i="1" dirty="0" smtClean="0"/>
              <a:t>d</a:t>
            </a:r>
            <a:r>
              <a:rPr lang="hu-HU" dirty="0" smtClean="0"/>
              <a:t>: szemcseméret</a:t>
            </a:r>
          </a:p>
          <a:p>
            <a:pPr lvl="1"/>
            <a:r>
              <a:rPr lang="hu-HU" i="1" dirty="0">
                <a:latin typeface="Times"/>
                <a:cs typeface="Times"/>
              </a:rPr>
              <a:t>σ</a:t>
            </a:r>
            <a:r>
              <a:rPr lang="hu-HU" baseline="-25000" dirty="0"/>
              <a:t>0</a:t>
            </a:r>
            <a:r>
              <a:rPr lang="hu-HU" dirty="0" smtClean="0"/>
              <a:t>: egykristály folyásfeszültsége</a:t>
            </a:r>
          </a:p>
          <a:p>
            <a:r>
              <a:rPr lang="hu-HU" dirty="0" smtClean="0"/>
              <a:t>Minél finomabbak a</a:t>
            </a:r>
            <a:br>
              <a:rPr lang="hu-HU" dirty="0" smtClean="0"/>
            </a:br>
            <a:r>
              <a:rPr lang="hu-HU" dirty="0" smtClean="0"/>
              <a:t>szemcsék, annál keményebb</a:t>
            </a:r>
            <a:br>
              <a:rPr lang="hu-HU" dirty="0" smtClean="0"/>
            </a:br>
            <a:r>
              <a:rPr lang="hu-HU" dirty="0" smtClean="0"/>
              <a:t>az anyag</a:t>
            </a:r>
          </a:p>
          <a:p>
            <a:r>
              <a:rPr lang="hu-HU" dirty="0" smtClean="0"/>
              <a:t>A megfelelő szemcseméretet</a:t>
            </a:r>
            <a:br>
              <a:rPr lang="hu-HU" dirty="0" smtClean="0"/>
            </a:br>
            <a:r>
              <a:rPr lang="hu-HU" dirty="0" smtClean="0"/>
              <a:t>hőkezeléssel vagy deformációval állítják be</a:t>
            </a:r>
            <a:endParaRPr lang="hu-H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840" y="1944781"/>
            <a:ext cx="3992172" cy="372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890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jó anyag kemény?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2" y="5027326"/>
            <a:ext cx="7645312" cy="1296521"/>
          </a:xfrm>
        </p:spPr>
        <p:txBody>
          <a:bodyPr>
            <a:normAutofit/>
          </a:bodyPr>
          <a:lstStyle/>
          <a:p>
            <a:r>
              <a:rPr lang="hu-HU" dirty="0" smtClean="0"/>
              <a:t>Szívosságra is szükség van</a:t>
            </a:r>
          </a:p>
          <a:p>
            <a:r>
              <a:rPr lang="hu-HU" dirty="0" smtClean="0"/>
              <a:t>Sokszor olyan anyag kell, ami kemény, de nem törik.</a:t>
            </a:r>
            <a:endParaRPr lang="hu-H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44" y="1640439"/>
            <a:ext cx="2896978" cy="21727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324" y="1516031"/>
            <a:ext cx="3411158" cy="26116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523" y="2804719"/>
            <a:ext cx="4074516" cy="210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59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Vasbeton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988" y="2103539"/>
            <a:ext cx="3095400" cy="3616698"/>
          </a:xfrm>
        </p:spPr>
        <p:txBody>
          <a:bodyPr>
            <a:normAutofit lnSpcReduction="10000"/>
          </a:bodyPr>
          <a:lstStyle/>
          <a:p>
            <a:r>
              <a:rPr lang="hu-HU" dirty="0" smtClean="0"/>
              <a:t>A beton kemény és olcsó, de húzás esetén könnyen törik</a:t>
            </a:r>
          </a:p>
          <a:p>
            <a:r>
              <a:rPr lang="hu-HU" dirty="0" smtClean="0"/>
              <a:t>A vas nem törik el, kemény, de rozsdásodik (karbantartást igényel) és drága</a:t>
            </a:r>
            <a:endParaRPr lang="hu-H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9742" y="2103539"/>
            <a:ext cx="4822264" cy="361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53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Feszültség-deformáció</a:t>
            </a:r>
            <a:r>
              <a:rPr lang="en-US" dirty="0" smtClean="0"/>
              <a:t> </a:t>
            </a:r>
            <a:r>
              <a:rPr lang="en-US" dirty="0" err="1" smtClean="0"/>
              <a:t>görbe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2" y="1593871"/>
            <a:ext cx="7345363" cy="1160474"/>
          </a:xfrm>
        </p:spPr>
        <p:txBody>
          <a:bodyPr/>
          <a:lstStyle/>
          <a:p>
            <a:r>
              <a:rPr lang="en-US" dirty="0" smtClean="0"/>
              <a:t>(1) </a:t>
            </a:r>
            <a:r>
              <a:rPr lang="en-US" dirty="0" err="1" smtClean="0"/>
              <a:t>Rugalmas</a:t>
            </a:r>
            <a:r>
              <a:rPr lang="en-US" dirty="0" smtClean="0"/>
              <a:t> </a:t>
            </a:r>
            <a:r>
              <a:rPr lang="en-US" dirty="0" err="1" smtClean="0"/>
              <a:t>alakváltozás</a:t>
            </a:r>
            <a:r>
              <a:rPr lang="en-US" dirty="0" smtClean="0"/>
              <a:t>:  </a:t>
            </a:r>
            <a:r>
              <a:rPr lang="en-US" i="1" dirty="0" err="1" smtClean="0">
                <a:latin typeface="Times"/>
                <a:cs typeface="Times"/>
              </a:rPr>
              <a:t>σ</a:t>
            </a:r>
            <a:r>
              <a:rPr lang="en-US" i="1" dirty="0" smtClean="0">
                <a:latin typeface="Times"/>
                <a:cs typeface="Times"/>
              </a:rPr>
              <a:t> </a:t>
            </a:r>
            <a:r>
              <a:rPr lang="en-US" dirty="0" smtClean="0"/>
              <a:t>= </a:t>
            </a:r>
            <a:r>
              <a:rPr lang="en-US" i="1" dirty="0" err="1" smtClean="0"/>
              <a:t>E</a:t>
            </a:r>
            <a:r>
              <a:rPr lang="en-US" i="1" dirty="0" err="1" smtClean="0">
                <a:latin typeface="Times"/>
                <a:cs typeface="Times"/>
              </a:rPr>
              <a:t>ε</a:t>
            </a:r>
            <a:r>
              <a:rPr lang="en-US" i="1" dirty="0" smtClean="0">
                <a:latin typeface="Times"/>
                <a:cs typeface="Times"/>
              </a:rPr>
              <a:t> </a:t>
            </a:r>
            <a:r>
              <a:rPr lang="en-US" dirty="0" smtClean="0"/>
              <a:t>(Hooke-</a:t>
            </a:r>
            <a:r>
              <a:rPr lang="en-US" dirty="0" err="1" smtClean="0"/>
              <a:t>törvény</a:t>
            </a:r>
            <a:r>
              <a:rPr lang="en-US" dirty="0" smtClean="0"/>
              <a:t>)</a:t>
            </a:r>
            <a:endParaRPr lang="en-US" i="1" dirty="0" smtClean="0">
              <a:latin typeface="Times"/>
              <a:cs typeface="Times"/>
            </a:endParaRPr>
          </a:p>
          <a:p>
            <a:r>
              <a:rPr lang="en-US" dirty="0" smtClean="0"/>
              <a:t>(2) </a:t>
            </a:r>
            <a:r>
              <a:rPr lang="en-US" dirty="0" err="1" smtClean="0"/>
              <a:t>Maradandó</a:t>
            </a:r>
            <a:r>
              <a:rPr lang="en-US" dirty="0" smtClean="0"/>
              <a:t> (</a:t>
            </a:r>
            <a:r>
              <a:rPr lang="en-US" dirty="0" err="1" smtClean="0"/>
              <a:t>plasztikus</a:t>
            </a:r>
            <a:r>
              <a:rPr lang="en-US" dirty="0" smtClean="0"/>
              <a:t>) </a:t>
            </a:r>
            <a:r>
              <a:rPr lang="en-US" dirty="0" err="1" smtClean="0"/>
              <a:t>alakváltozás</a:t>
            </a: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052148" y="3084888"/>
            <a:ext cx="1669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Gill Sans"/>
                <a:cs typeface="Gill Sans"/>
              </a:rPr>
              <a:t>Folyáshatár (</a:t>
            </a:r>
            <a:r>
              <a:rPr lang="hu-HU" i="1" dirty="0" smtClean="0">
                <a:latin typeface="Times"/>
                <a:cs typeface="Times"/>
              </a:rPr>
              <a:t>σ</a:t>
            </a:r>
            <a:r>
              <a:rPr lang="hu-HU" baseline="-25000" dirty="0" smtClean="0">
                <a:latin typeface="Gill Sans"/>
                <a:cs typeface="Gill Sans"/>
              </a:rPr>
              <a:t>Y</a:t>
            </a:r>
            <a:r>
              <a:rPr lang="hu-HU" dirty="0" smtClean="0">
                <a:latin typeface="Gill Sans"/>
                <a:cs typeface="Gill Sans"/>
              </a:rPr>
              <a:t>)</a:t>
            </a:r>
            <a:endParaRPr lang="hu-HU" dirty="0">
              <a:latin typeface="Gill Sans"/>
              <a:cs typeface="Gill Sans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825490" y="3454220"/>
            <a:ext cx="410223" cy="3875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Tensile test on annealed copp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7466" y="3270422"/>
            <a:ext cx="3979333" cy="2984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766" y="3454220"/>
            <a:ext cx="3738034" cy="28007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7830" y="2788918"/>
            <a:ext cx="2402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Gill Sans"/>
                <a:cs typeface="Gill Sans"/>
              </a:rPr>
              <a:t>Szakítószilárdság (</a:t>
            </a:r>
            <a:r>
              <a:rPr lang="hu-HU" i="1" dirty="0" smtClean="0">
                <a:latin typeface="Times"/>
                <a:cs typeface="Times"/>
              </a:rPr>
              <a:t>σ</a:t>
            </a:r>
            <a:r>
              <a:rPr lang="hu-HU" baseline="-25000" dirty="0" smtClean="0">
                <a:latin typeface="Gill Sans"/>
                <a:cs typeface="Gill Sans"/>
              </a:rPr>
              <a:t>UTS</a:t>
            </a:r>
            <a:r>
              <a:rPr lang="hu-HU" dirty="0" smtClean="0">
                <a:latin typeface="Gill Sans"/>
                <a:cs typeface="Gill Sans"/>
              </a:rPr>
              <a:t>)</a:t>
            </a:r>
            <a:endParaRPr lang="hu-HU" dirty="0">
              <a:latin typeface="Gill Sans"/>
              <a:cs typeface="Gill Sans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492247" y="3158250"/>
            <a:ext cx="542357" cy="5328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311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Alakítási keményedés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760" y="1852173"/>
            <a:ext cx="3304792" cy="4167388"/>
          </a:xfrm>
        </p:spPr>
        <p:txBody>
          <a:bodyPr>
            <a:normAutofit/>
          </a:bodyPr>
          <a:lstStyle/>
          <a:p>
            <a:r>
              <a:rPr lang="hu-HU" dirty="0" smtClean="0"/>
              <a:t>Plasztikus deformáció hatására az anyag keményebb lesz</a:t>
            </a:r>
          </a:p>
          <a:p>
            <a:r>
              <a:rPr lang="hu-HU" dirty="0" smtClean="0"/>
              <a:t>De csökken a szívóssága (azaz ridegebb lesz)</a:t>
            </a:r>
          </a:p>
          <a:p>
            <a:r>
              <a:rPr lang="hu-HU" dirty="0" smtClean="0"/>
              <a:t>Deformáció hatására az anyag szerkezetével történik valami</a:t>
            </a:r>
            <a:endParaRPr lang="hu-H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552" y="2136264"/>
            <a:ext cx="4685000" cy="371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889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Alufólia gyártása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4602" y="1587578"/>
            <a:ext cx="3623935" cy="4180618"/>
          </a:xfrm>
        </p:spPr>
        <p:txBody>
          <a:bodyPr>
            <a:normAutofit/>
          </a:bodyPr>
          <a:lstStyle/>
          <a:p>
            <a:r>
              <a:rPr lang="hu-HU" dirty="0" smtClean="0"/>
              <a:t>Hengerlés során rideggé válik az anyag</a:t>
            </a:r>
          </a:p>
          <a:p>
            <a:pPr lvl="1"/>
            <a:r>
              <a:rPr lang="en-US" dirty="0" smtClean="0"/>
              <a:t>C</a:t>
            </a:r>
            <a:r>
              <a:rPr lang="hu-HU" dirty="0" smtClean="0"/>
              <a:t>sak deformációval nem készíthető vékony fólia</a:t>
            </a:r>
          </a:p>
          <a:p>
            <a:r>
              <a:rPr lang="hu-HU" dirty="0" smtClean="0"/>
              <a:t>Hőkezelés hatására az atomok mozgékonnyá válnak és újraalakítják a kristályt (megújulás [recovery])</a:t>
            </a:r>
            <a:endParaRPr lang="hu-H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7757" y="1355734"/>
            <a:ext cx="1691677" cy="1832650"/>
          </a:xfrm>
          <a:prstGeom prst="rect">
            <a:avLst/>
          </a:prstGeom>
        </p:spPr>
      </p:pic>
      <p:pic>
        <p:nvPicPr>
          <p:cNvPr id="6" name="Recovery followed by grain growth in polycrystalline camphor-ethanol mixtur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6961" y="3363377"/>
            <a:ext cx="4299718" cy="322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26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71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7166"/>
                            </p:stCondLst>
                            <p:childTnLst>
                              <p:par>
                                <p:cTn id="18" presetID="2" presetClass="mediacall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Elméleti</a:t>
            </a:r>
            <a:r>
              <a:rPr lang="en-US" dirty="0" smtClean="0"/>
              <a:t> </a:t>
            </a:r>
            <a:r>
              <a:rPr lang="en-US" dirty="0" err="1" smtClean="0"/>
              <a:t>folyásfeszültség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701" y="1593870"/>
            <a:ext cx="3289300" cy="4870430"/>
          </a:xfrm>
        </p:spPr>
        <p:txBody>
          <a:bodyPr>
            <a:normAutofit/>
          </a:bodyPr>
          <a:lstStyle/>
          <a:p>
            <a:r>
              <a:rPr lang="en-US" dirty="0" err="1" smtClean="0"/>
              <a:t>Hogyan</a:t>
            </a:r>
            <a:r>
              <a:rPr lang="en-US" dirty="0" smtClean="0"/>
              <a:t> </a:t>
            </a:r>
            <a:r>
              <a:rPr lang="en-US" dirty="0" err="1" smtClean="0"/>
              <a:t>deformálódik</a:t>
            </a:r>
            <a:r>
              <a:rPr lang="en-US" dirty="0" smtClean="0"/>
              <a:t> </a:t>
            </a:r>
            <a:r>
              <a:rPr lang="en-US" dirty="0" err="1" smtClean="0"/>
              <a:t>maradandóan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anyag</a:t>
            </a:r>
            <a:r>
              <a:rPr lang="en-US" dirty="0" smtClean="0"/>
              <a:t>?</a:t>
            </a:r>
          </a:p>
          <a:p>
            <a:pPr lvl="1"/>
            <a:r>
              <a:rPr lang="en-US" dirty="0" err="1" smtClean="0"/>
              <a:t>Egy</a:t>
            </a:r>
            <a:r>
              <a:rPr lang="en-US" dirty="0" smtClean="0"/>
              <a:t> </a:t>
            </a:r>
            <a:r>
              <a:rPr lang="en-US" dirty="0" err="1" smtClean="0"/>
              <a:t>sík</a:t>
            </a:r>
            <a:r>
              <a:rPr lang="en-US" dirty="0" smtClean="0"/>
              <a:t> </a:t>
            </a:r>
            <a:r>
              <a:rPr lang="en-US" dirty="0" err="1" smtClean="0"/>
              <a:t>mentén</a:t>
            </a:r>
            <a:r>
              <a:rPr lang="en-US" dirty="0" smtClean="0"/>
              <a:t> </a:t>
            </a:r>
            <a:r>
              <a:rPr lang="en-US" dirty="0" err="1" smtClean="0"/>
              <a:t>mindenhol</a:t>
            </a:r>
            <a:r>
              <a:rPr lang="en-US" dirty="0" smtClean="0"/>
              <a:t>:</a:t>
            </a:r>
          </a:p>
          <a:p>
            <a:pPr lvl="2"/>
            <a:r>
              <a:rPr lang="hu-HU" i="1" dirty="0" smtClean="0">
                <a:latin typeface="Times"/>
                <a:cs typeface="Times"/>
              </a:rPr>
              <a:t>σ</a:t>
            </a:r>
            <a:r>
              <a:rPr lang="hu-HU" baseline="-25000" dirty="0" smtClean="0"/>
              <a:t>Y</a:t>
            </a:r>
            <a:r>
              <a:rPr lang="hu-HU" i="1" baseline="-25000" dirty="0" smtClean="0"/>
              <a:t> </a:t>
            </a:r>
            <a:r>
              <a:rPr lang="hu-HU" dirty="0" smtClean="0"/>
              <a:t>≈ </a:t>
            </a:r>
            <a:r>
              <a:rPr lang="hu-HU" i="1" dirty="0" smtClean="0"/>
              <a:t>G</a:t>
            </a:r>
            <a:r>
              <a:rPr lang="hu-HU" dirty="0" smtClean="0"/>
              <a:t>/(2</a:t>
            </a:r>
            <a:r>
              <a:rPr lang="hu-HU" dirty="0" smtClean="0">
                <a:latin typeface="Times"/>
                <a:cs typeface="Times"/>
              </a:rPr>
              <a:t>π)</a:t>
            </a:r>
            <a:r>
              <a:rPr lang="en-US" dirty="0" smtClean="0"/>
              <a:t> </a:t>
            </a:r>
          </a:p>
          <a:p>
            <a:pPr lvl="2"/>
            <a:r>
              <a:rPr lang="hu-HU" i="1" dirty="0" smtClean="0">
                <a:latin typeface="Times"/>
                <a:cs typeface="Times"/>
              </a:rPr>
              <a:t>ε</a:t>
            </a:r>
            <a:r>
              <a:rPr lang="hu-HU" baseline="-25000" dirty="0"/>
              <a:t>Y</a:t>
            </a:r>
            <a:r>
              <a:rPr lang="hu-HU" i="1" dirty="0" smtClean="0">
                <a:latin typeface="Times"/>
                <a:cs typeface="Times"/>
              </a:rPr>
              <a:t> </a:t>
            </a:r>
            <a:r>
              <a:rPr lang="hu-HU" dirty="0" smtClean="0"/>
              <a:t>≈ </a:t>
            </a:r>
            <a:r>
              <a:rPr lang="en-US" dirty="0" smtClean="0"/>
              <a:t>½</a:t>
            </a:r>
          </a:p>
          <a:p>
            <a:pPr lvl="2"/>
            <a:r>
              <a:rPr lang="hu-HU" i="1" dirty="0" smtClean="0"/>
              <a:t>G</a:t>
            </a:r>
            <a:r>
              <a:rPr lang="hu-HU" dirty="0" smtClean="0"/>
              <a:t>: nyírási modulusz</a:t>
            </a:r>
            <a:endParaRPr lang="hu-HU" i="1" dirty="0" smtClean="0"/>
          </a:p>
          <a:p>
            <a:pPr lvl="1"/>
            <a:endParaRPr lang="hu-HU" dirty="0"/>
          </a:p>
          <a:p>
            <a:pPr lvl="1"/>
            <a:r>
              <a:rPr lang="hu-HU" dirty="0" smtClean="0"/>
              <a:t>Valóságban</a:t>
            </a:r>
          </a:p>
          <a:p>
            <a:pPr lvl="2"/>
            <a:r>
              <a:rPr lang="hu-HU" i="1" dirty="0" smtClean="0">
                <a:latin typeface="Times"/>
                <a:cs typeface="Times"/>
              </a:rPr>
              <a:t>σ</a:t>
            </a:r>
            <a:r>
              <a:rPr lang="hu-HU" baseline="-25000" dirty="0" smtClean="0"/>
              <a:t>Y</a:t>
            </a:r>
            <a:r>
              <a:rPr lang="hu-HU" i="1" baseline="-25000" dirty="0" smtClean="0"/>
              <a:t> </a:t>
            </a:r>
            <a:r>
              <a:rPr lang="hu-HU" dirty="0"/>
              <a:t>≈ 10</a:t>
            </a:r>
            <a:r>
              <a:rPr lang="hu-HU" baseline="30000" dirty="0"/>
              <a:t>-</a:t>
            </a:r>
            <a:r>
              <a:rPr lang="hu-HU" baseline="30000" dirty="0" smtClean="0"/>
              <a:t>3</a:t>
            </a:r>
            <a:r>
              <a:rPr lang="hu-HU" dirty="0" smtClean="0"/>
              <a:t> </a:t>
            </a:r>
            <a:r>
              <a:rPr lang="hu-HU" i="1" dirty="0" smtClean="0"/>
              <a:t>G</a:t>
            </a:r>
            <a:endParaRPr lang="en-US" dirty="0"/>
          </a:p>
          <a:p>
            <a:pPr lvl="2"/>
            <a:r>
              <a:rPr lang="hu-HU" i="1" dirty="0">
                <a:latin typeface="Times"/>
                <a:cs typeface="Times"/>
              </a:rPr>
              <a:t>ε</a:t>
            </a:r>
            <a:r>
              <a:rPr lang="hu-HU" baseline="-25000" dirty="0"/>
              <a:t>Y</a:t>
            </a:r>
            <a:r>
              <a:rPr lang="hu-HU" i="1" dirty="0">
                <a:latin typeface="Times"/>
                <a:cs typeface="Times"/>
              </a:rPr>
              <a:t> </a:t>
            </a:r>
            <a:r>
              <a:rPr lang="hu-HU" dirty="0" smtClean="0"/>
              <a:t>≈ 10</a:t>
            </a:r>
            <a:r>
              <a:rPr lang="hu-HU" baseline="30000" dirty="0" smtClean="0"/>
              <a:t>-3</a:t>
            </a:r>
            <a:endParaRPr lang="hu-HU" baseline="30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700" y="1784350"/>
            <a:ext cx="5075411" cy="23911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007" y="4868878"/>
            <a:ext cx="6057804" cy="159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68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Diszlokáció</a:t>
            </a:r>
            <a:r>
              <a:rPr lang="en-US" dirty="0" smtClean="0"/>
              <a:t> </a:t>
            </a:r>
            <a:r>
              <a:rPr lang="en-US" dirty="0" err="1" smtClean="0"/>
              <a:t>fogalma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1593871"/>
            <a:ext cx="4229100" cy="1746230"/>
          </a:xfrm>
        </p:spPr>
        <p:txBody>
          <a:bodyPr/>
          <a:lstStyle/>
          <a:p>
            <a:r>
              <a:rPr lang="en-US" dirty="0" smtClean="0"/>
              <a:t>1936-Taylor, </a:t>
            </a:r>
            <a:r>
              <a:rPr lang="en-US" dirty="0" err="1" smtClean="0"/>
              <a:t>Orován</a:t>
            </a:r>
            <a:r>
              <a:rPr lang="en-US" dirty="0" smtClean="0"/>
              <a:t>, </a:t>
            </a:r>
            <a:r>
              <a:rPr lang="en-US" dirty="0" err="1" smtClean="0"/>
              <a:t>Polányi</a:t>
            </a:r>
            <a:endParaRPr lang="en-US" dirty="0" smtClean="0"/>
          </a:p>
          <a:p>
            <a:r>
              <a:rPr lang="en-US" dirty="0" err="1" smtClean="0"/>
              <a:t>Vonal-szerű</a:t>
            </a:r>
            <a:r>
              <a:rPr lang="en-US" dirty="0" smtClean="0"/>
              <a:t> </a:t>
            </a:r>
            <a:r>
              <a:rPr lang="en-US" dirty="0" err="1" smtClean="0"/>
              <a:t>rácshiba</a:t>
            </a:r>
            <a:endParaRPr lang="en-US" dirty="0" smtClean="0"/>
          </a:p>
          <a:p>
            <a:pPr lvl="1"/>
            <a:r>
              <a:rPr lang="en-US" dirty="0" smtClean="0"/>
              <a:t>Extra atom-</a:t>
            </a:r>
            <a:r>
              <a:rPr lang="en-US" dirty="0" err="1" smtClean="0"/>
              <a:t>sík</a:t>
            </a:r>
            <a:r>
              <a:rPr lang="en-US" dirty="0" smtClean="0"/>
              <a:t> </a:t>
            </a:r>
            <a:r>
              <a:rPr lang="en-US" dirty="0" err="1" smtClean="0"/>
              <a:t>végénél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1300" y="1593870"/>
            <a:ext cx="2863760" cy="2103074"/>
          </a:xfrm>
          <a:prstGeom prst="rect">
            <a:avLst/>
          </a:prstGeom>
        </p:spPr>
      </p:pic>
      <p:pic>
        <p:nvPicPr>
          <p:cNvPr id="5" name="Model of slip by the movement of an edge disloc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43500" y="3809252"/>
            <a:ext cx="3429000" cy="2756647"/>
          </a:xfrm>
          <a:prstGeom prst="rect">
            <a:avLst/>
          </a:prstGeom>
        </p:spPr>
      </p:pic>
      <p:pic>
        <p:nvPicPr>
          <p:cNvPr id="6" name="Dislocations in motion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0200" y="3429000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42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5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Capital">
  <a:themeElements>
    <a:clrScheme name="Capital">
      <a:dk1>
        <a:srgbClr val="000000"/>
      </a:dk1>
      <a:lt1>
        <a:srgbClr val="FFFFFF"/>
      </a:lt1>
      <a:dk2>
        <a:srgbClr val="6F6D5D"/>
      </a:dk2>
      <a:lt2>
        <a:srgbClr val="7C8F97"/>
      </a:lt2>
      <a:accent1>
        <a:srgbClr val="4B5A60"/>
      </a:accent1>
      <a:accent2>
        <a:srgbClr val="9C5238"/>
      </a:accent2>
      <a:accent3>
        <a:srgbClr val="504539"/>
      </a:accent3>
      <a:accent4>
        <a:srgbClr val="C1AD79"/>
      </a:accent4>
      <a:accent5>
        <a:srgbClr val="667559"/>
      </a:accent5>
      <a:accent6>
        <a:srgbClr val="BAD6AD"/>
      </a:accent6>
      <a:hlink>
        <a:srgbClr val="524A82"/>
      </a:hlink>
      <a:folHlink>
        <a:srgbClr val="8F9954"/>
      </a:folHlink>
    </a:clrScheme>
    <a:fontScheme name="Capital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Capit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atMod val="150000"/>
                <a:lumMod val="50000"/>
              </a:schemeClr>
              <a:schemeClr val="phClr">
                <a:satMod val="300000"/>
                <a:lumMod val="125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atMod val="135000"/>
                <a:lumMod val="80000"/>
              </a:schemeClr>
              <a:schemeClr val="phClr">
                <a:satMod val="250000"/>
                <a:lumMod val="15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44450" cap="flat" cmpd="sng" algn="ctr">
          <a:solidFill>
            <a:schemeClr val="phClr">
              <a:shade val="85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perspectiveFront" fov="3000000"/>
            <a:lightRig rig="threePt" dir="tl"/>
          </a:scene3d>
          <a:sp3d>
            <a:bevelT w="0" h="0"/>
          </a:sp3d>
        </a:effectStyle>
        <a:effectStyle>
          <a:effectLst>
            <a:innerShdw blurRad="190500">
              <a:srgbClr val="000000">
                <a:alpha val="50000"/>
              </a:srgbClr>
            </a:innerShdw>
          </a:effectLst>
          <a:scene3d>
            <a:camera prst="perspectiveFront" fov="4800000"/>
            <a:lightRig rig="twoPt" dir="t">
              <a:rot lat="0" lon="0" rev="48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atMod val="150000"/>
                <a:lumMod val="50000"/>
              </a:schemeClr>
              <a:schemeClr val="phClr">
                <a:satMod val="400000"/>
                <a:lumMod val="16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Capital.thmx</Template>
  <TotalTime>12169</TotalTime>
  <Words>596</Words>
  <Application>Microsoft Macintosh PowerPoint</Application>
  <PresentationFormat>On-screen Show (4:3)</PresentationFormat>
  <Paragraphs>144</Paragraphs>
  <Slides>21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Capital</vt:lpstr>
      <vt:lpstr>Mechanikai tulajdonságok</vt:lpstr>
      <vt:lpstr>Jellemző mennyiségek</vt:lpstr>
      <vt:lpstr>A jó anyag kemény?</vt:lpstr>
      <vt:lpstr>Vasbeton</vt:lpstr>
      <vt:lpstr>Feszültség-deformáció görbe</vt:lpstr>
      <vt:lpstr>Alakítási keményedés</vt:lpstr>
      <vt:lpstr>Alufólia gyártása</vt:lpstr>
      <vt:lpstr>Elméleti folyásfeszültség</vt:lpstr>
      <vt:lpstr>Diszlokáció fogalma</vt:lpstr>
      <vt:lpstr>Burgers-kör</vt:lpstr>
      <vt:lpstr>Él- és csavardiszlokáció</vt:lpstr>
      <vt:lpstr>Deformáció μm-es mintákon</vt:lpstr>
      <vt:lpstr>Kapcsolat a deformációval</vt:lpstr>
      <vt:lpstr>Diszlokációk tulajdonságai</vt:lpstr>
      <vt:lpstr>Diszlokációk szerepe</vt:lpstr>
      <vt:lpstr>Anyagok keménysége</vt:lpstr>
      <vt:lpstr>Anyagok keményítése</vt:lpstr>
      <vt:lpstr>Diszlokáció sokszorozódás</vt:lpstr>
      <vt:lpstr>Diszlokáció mechanizmus</vt:lpstr>
      <vt:lpstr>Kiválásos keményedés</vt:lpstr>
      <vt:lpstr>Szemcsehatárok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Péter Dusán Ispánovity</dc:creator>
  <cp:lastModifiedBy>Péter Dusán Ispánovity</cp:lastModifiedBy>
  <cp:revision>120</cp:revision>
  <dcterms:created xsi:type="dcterms:W3CDTF">2013-09-15T13:45:02Z</dcterms:created>
  <dcterms:modified xsi:type="dcterms:W3CDTF">2013-09-30T09:10:17Z</dcterms:modified>
</cp:coreProperties>
</file>